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0" r:id="rId1"/>
  </p:sldMasterIdLst>
  <p:sldIdLst>
    <p:sldId id="256" r:id="rId2"/>
    <p:sldId id="259" r:id="rId3"/>
    <p:sldId id="261" r:id="rId4"/>
    <p:sldId id="262" r:id="rId5"/>
    <p:sldId id="263" r:id="rId6"/>
    <p:sldId id="257" r:id="rId7"/>
    <p:sldId id="258" r:id="rId8"/>
    <p:sldId id="260" r:id="rId9"/>
    <p:sldId id="264" r:id="rId10"/>
    <p:sldId id="265" r:id="rId11"/>
    <p:sldId id="266" r:id="rId12"/>
    <p:sldId id="267" r:id="rId13"/>
    <p:sldId id="268" r:id="rId14"/>
    <p:sldId id="269" r:id="rId15"/>
    <p:sldId id="271" r:id="rId16"/>
    <p:sldId id="272" r:id="rId17"/>
    <p:sldId id="273" r:id="rId18"/>
    <p:sldId id="275" r:id="rId19"/>
    <p:sldId id="276" r:id="rId20"/>
    <p:sldId id="277" r:id="rId21"/>
    <p:sldId id="278" r:id="rId22"/>
    <p:sldId id="279" r:id="rId23"/>
    <p:sldId id="280" r:id="rId24"/>
    <p:sldId id="274" r:id="rId25"/>
    <p:sldId id="282" r:id="rId26"/>
    <p:sldId id="281" r:id="rId27"/>
    <p:sldId id="283" r:id="rId28"/>
    <p:sldId id="284" r:id="rId29"/>
    <p:sldId id="289" r:id="rId30"/>
    <p:sldId id="285" r:id="rId31"/>
    <p:sldId id="286" r:id="rId32"/>
    <p:sldId id="287" r:id="rId33"/>
    <p:sldId id="288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9" r:id="rId53"/>
    <p:sldId id="311" r:id="rId54"/>
    <p:sldId id="312" r:id="rId55"/>
    <p:sldId id="319" r:id="rId56"/>
    <p:sldId id="313" r:id="rId57"/>
    <p:sldId id="314" r:id="rId58"/>
    <p:sldId id="315" r:id="rId59"/>
    <p:sldId id="317" r:id="rId60"/>
    <p:sldId id="318" r:id="rId61"/>
    <p:sldId id="320" r:id="rId62"/>
    <p:sldId id="321" r:id="rId63"/>
    <p:sldId id="322" r:id="rId64"/>
    <p:sldId id="323" r:id="rId65"/>
    <p:sldId id="324" r:id="rId66"/>
    <p:sldId id="325" r:id="rId67"/>
    <p:sldId id="327" r:id="rId68"/>
    <p:sldId id="328" r:id="rId69"/>
    <p:sldId id="331" r:id="rId70"/>
    <p:sldId id="329" r:id="rId71"/>
    <p:sldId id="330" r:id="rId72"/>
    <p:sldId id="326" r:id="rId73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3" d="100"/>
          <a:sy n="103" d="100"/>
        </p:scale>
        <p:origin x="1776" y="11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 flipH="1">
            <a:off x="2667000" y="0"/>
            <a:ext cx="6477000" cy="6858000"/>
          </a:xfrm>
          <a:prstGeom prst="rect">
            <a:avLst/>
          </a:prstGeom>
          <a:blipFill>
            <a:blip r:embed="rId2" cstate="print">
              <a:alphaModFix amt="43000"/>
            </a:blip>
            <a:tile tx="0" ty="0" sx="50000" sy="50000" flip="none" algn="tl"/>
          </a:blipFill>
          <a:ln w="0" cap="flat" cmpd="sng" algn="ctr">
            <a:noFill/>
            <a:prstDash val="solid"/>
          </a:ln>
          <a:effectLst>
            <a:fillOverlay blend="mult">
              <a:gradFill rotWithShape="1">
                <a:gsLst>
                  <a:gs pos="0">
                    <a:schemeClr val="tx2">
                      <a:tint val="62000"/>
                      <a:satMod val="420000"/>
                    </a:schemeClr>
                  </a:gs>
                  <a:gs pos="100000">
                    <a:schemeClr val="tx2">
                      <a:shade val="20000"/>
                      <a:satMod val="170000"/>
                    </a:schemeClr>
                  </a:gs>
                </a:gsLst>
                <a:path path="circle">
                  <a:fillToRect l="50000" t="100000" r="50000"/>
                </a:path>
                <a:tileRect/>
              </a:gradFill>
            </a:fillOverlay>
            <a:innerShdw blurRad="63500" dist="44450" dir="10800000">
              <a:srgbClr val="000000">
                <a:alpha val="50000"/>
              </a:srgbClr>
            </a:inn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Прямая соединительная линия 8"/>
          <p:cNvSpPr>
            <a:spLocks noChangeShapeType="1"/>
          </p:cNvSpPr>
          <p:nvPr/>
        </p:nvSpPr>
        <p:spPr bwMode="auto">
          <a:xfrm rot="16200000">
            <a:off x="-762000" y="3429000"/>
            <a:ext cx="6858000" cy="0"/>
          </a:xfrm>
          <a:prstGeom prst="line">
            <a:avLst/>
          </a:prstGeom>
          <a:noFill/>
          <a:ln w="11430" cap="flat" cmpd="sng" algn="ctr">
            <a:solidFill>
              <a:schemeClr val="bg1">
                <a:shade val="9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Заголовок 11"/>
          <p:cNvSpPr>
            <a:spLocks noGrp="1"/>
          </p:cNvSpPr>
          <p:nvPr>
            <p:ph type="ctrTitle"/>
          </p:nvPr>
        </p:nvSpPr>
        <p:spPr>
          <a:xfrm>
            <a:off x="3366868" y="533400"/>
            <a:ext cx="5105400" cy="2868168"/>
          </a:xfrm>
        </p:spPr>
        <p:txBody>
          <a:bodyPr lIns="45720" tIns="0" rIns="45720">
            <a:noAutofit/>
          </a:bodyPr>
          <a:lstStyle>
            <a:lvl1pPr algn="r">
              <a:defRPr sz="4200" b="1"/>
            </a:lvl1pPr>
            <a:extLst/>
          </a:lstStyle>
          <a:p>
            <a:r>
              <a:rPr kumimoji="0" lang="ru-RU"/>
              <a:t>Образец заголовка</a:t>
            </a:r>
            <a:endParaRPr kumimoji="0" lang="en-US"/>
          </a:p>
        </p:txBody>
      </p:sp>
      <p:sp>
        <p:nvSpPr>
          <p:cNvPr id="25" name="Подзаголовок 24"/>
          <p:cNvSpPr>
            <a:spLocks noGrp="1"/>
          </p:cNvSpPr>
          <p:nvPr>
            <p:ph type="subTitle" idx="1"/>
          </p:nvPr>
        </p:nvSpPr>
        <p:spPr>
          <a:xfrm>
            <a:off x="3354442" y="3539864"/>
            <a:ext cx="5114778" cy="1101248"/>
          </a:xfrm>
        </p:spPr>
        <p:txBody>
          <a:bodyPr lIns="45720" tIns="0" rIns="45720" bIns="0"/>
          <a:lstStyle>
            <a:lvl1pPr marL="0" indent="0" algn="r">
              <a:buNone/>
              <a:defRPr sz="2200">
                <a:solidFill>
                  <a:srgbClr val="FFFFFF"/>
                </a:solidFill>
                <a:effectLst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ru-RU"/>
              <a:t>Образец подзаголовка</a:t>
            </a:r>
            <a:endParaRPr kumimoji="0" lang="en-US"/>
          </a:p>
        </p:txBody>
      </p:sp>
      <p:sp>
        <p:nvSpPr>
          <p:cNvPr id="31" name="Дата 30"/>
          <p:cNvSpPr>
            <a:spLocks noGrp="1"/>
          </p:cNvSpPr>
          <p:nvPr>
            <p:ph type="dt" sz="half" idx="10"/>
          </p:nvPr>
        </p:nvSpPr>
        <p:spPr>
          <a:xfrm>
            <a:off x="5871224" y="6557946"/>
            <a:ext cx="2002464" cy="226902"/>
          </a:xfrm>
        </p:spPr>
        <p:txBody>
          <a:bodyPr/>
          <a:lstStyle>
            <a:lvl1pPr>
              <a:defRPr lang="en-US" smtClean="0">
                <a:solidFill>
                  <a:srgbClr val="FFFFFF"/>
                </a:solidFill>
              </a:defRPr>
            </a:lvl1pPr>
            <a:extLst/>
          </a:lstStyle>
          <a:p>
            <a:fld id="{C8922C7E-B7B6-41BF-9B74-974499D3C63E}" type="datetimeFigureOut">
              <a:rPr lang="ru-RU" smtClean="0"/>
              <a:t>31.10.2025</a:t>
            </a:fld>
            <a:endParaRPr lang="ru-RU"/>
          </a:p>
        </p:txBody>
      </p:sp>
      <p:sp>
        <p:nvSpPr>
          <p:cNvPr id="18" name="Нижний колонтитул 17"/>
          <p:cNvSpPr>
            <a:spLocks noGrp="1"/>
          </p:cNvSpPr>
          <p:nvPr>
            <p:ph type="ftr" sz="quarter" idx="11"/>
          </p:nvPr>
        </p:nvSpPr>
        <p:spPr>
          <a:xfrm>
            <a:off x="2819400" y="6557946"/>
            <a:ext cx="2927722" cy="228600"/>
          </a:xfrm>
        </p:spPr>
        <p:txBody>
          <a:bodyPr/>
          <a:lstStyle>
            <a:lvl1pPr>
              <a:defRPr lang="en-US" dirty="0">
                <a:solidFill>
                  <a:srgbClr val="FFFFFF"/>
                </a:solidFill>
              </a:defRPr>
            </a:lvl1pPr>
            <a:extLst/>
          </a:lstStyle>
          <a:p>
            <a:endParaRPr lang="ru-RU"/>
          </a:p>
        </p:txBody>
      </p:sp>
      <p:sp>
        <p:nvSpPr>
          <p:cNvPr id="29" name="Номер слайда 28"/>
          <p:cNvSpPr>
            <a:spLocks noGrp="1"/>
          </p:cNvSpPr>
          <p:nvPr>
            <p:ph type="sldNum" sz="quarter" idx="12"/>
          </p:nvPr>
        </p:nvSpPr>
        <p:spPr>
          <a:xfrm>
            <a:off x="7880884" y="6556248"/>
            <a:ext cx="588336" cy="228600"/>
          </a:xfrm>
        </p:spPr>
        <p:txBody>
          <a:bodyPr/>
          <a:lstStyle>
            <a:lvl1pPr>
              <a:defRPr lang="en-US" smtClean="0">
                <a:solidFill>
                  <a:srgbClr val="FFFFFF"/>
                </a:solidFill>
              </a:defRPr>
            </a:lvl1pPr>
            <a:extLst/>
          </a:lstStyle>
          <a:p>
            <a:fld id="{74BD892D-4899-47C8-A67F-00F06CF8D1D6}" type="slidenum">
              <a:rPr lang="ru-RU" smtClean="0"/>
              <a:t>‹#›</a:t>
            </a:fld>
            <a:endParaRPr lang="ru-RU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ru-RU"/>
              <a:t>Образец текста</a:t>
            </a:r>
          </a:p>
          <a:p>
            <a:pPr lvl="1" eaLnBrk="1" latinLnBrk="0" hangingPunct="1"/>
            <a:r>
              <a:rPr lang="ru-RU"/>
              <a:t>Второй уровень</a:t>
            </a:r>
          </a:p>
          <a:p>
            <a:pPr lvl="2" eaLnBrk="1" latinLnBrk="0" hangingPunct="1"/>
            <a:r>
              <a:rPr lang="ru-RU"/>
              <a:t>Третий уровень</a:t>
            </a:r>
          </a:p>
          <a:p>
            <a:pPr lvl="3" eaLnBrk="1" latinLnBrk="0" hangingPunct="1"/>
            <a:r>
              <a:rPr lang="ru-RU"/>
              <a:t>Четвертый уровень</a:t>
            </a:r>
          </a:p>
          <a:p>
            <a:pPr lvl="4" eaLnBrk="1" latinLnBrk="0" hangingPunct="1"/>
            <a:r>
              <a:rPr lang="ru-RU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922C7E-B7B6-41BF-9B74-974499D3C63E}" type="datetimeFigureOut">
              <a:rPr lang="ru-RU" smtClean="0"/>
              <a:t>31.10.2025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D892D-4899-47C8-A67F-00F06CF8D1D6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553200" y="274955"/>
            <a:ext cx="1524000" cy="5851525"/>
          </a:xfrm>
        </p:spPr>
        <p:txBody>
          <a:bodyPr vert="eaVert" anchor="t"/>
          <a:lstStyle/>
          <a:p>
            <a:r>
              <a:rPr kumimoji="0" lang="ru-RU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42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ru-RU"/>
              <a:t>Образец текста</a:t>
            </a:r>
          </a:p>
          <a:p>
            <a:pPr lvl="1" eaLnBrk="1" latinLnBrk="0" hangingPunct="1"/>
            <a:r>
              <a:rPr lang="ru-RU"/>
              <a:t>Второй уровень</a:t>
            </a:r>
          </a:p>
          <a:p>
            <a:pPr lvl="2" eaLnBrk="1" latinLnBrk="0" hangingPunct="1"/>
            <a:r>
              <a:rPr lang="ru-RU"/>
              <a:t>Третий уровень</a:t>
            </a:r>
          </a:p>
          <a:p>
            <a:pPr lvl="3" eaLnBrk="1" latinLnBrk="0" hangingPunct="1"/>
            <a:r>
              <a:rPr lang="ru-RU"/>
              <a:t>Четвертый уровень</a:t>
            </a:r>
          </a:p>
          <a:p>
            <a:pPr lvl="4" eaLnBrk="1" latinLnBrk="0" hangingPunct="1"/>
            <a:r>
              <a:rPr lang="ru-RU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4242816" y="6557946"/>
            <a:ext cx="2002464" cy="226902"/>
          </a:xfrm>
        </p:spPr>
        <p:txBody>
          <a:bodyPr/>
          <a:lstStyle/>
          <a:p>
            <a:fld id="{C8922C7E-B7B6-41BF-9B74-974499D3C63E}" type="datetimeFigureOut">
              <a:rPr lang="ru-RU" smtClean="0"/>
              <a:t>31.10.2025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57200" y="6556248"/>
            <a:ext cx="3657600" cy="228600"/>
          </a:xfrm>
        </p:spPr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6254496" y="6553200"/>
            <a:ext cx="588336" cy="2286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extLst/>
          </a:lstStyle>
          <a:p>
            <a:fld id="{74BD892D-4899-47C8-A67F-00F06CF8D1D6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/>
              <a:t>Образец заголовка</a:t>
            </a:r>
            <a:endParaRPr kumimoji="0" lang="en-US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ru-RU"/>
              <a:t>Образец текста</a:t>
            </a:r>
          </a:p>
          <a:p>
            <a:pPr lvl="1" eaLnBrk="1" latinLnBrk="0" hangingPunct="1"/>
            <a:r>
              <a:rPr lang="ru-RU"/>
              <a:t>Второй уровень</a:t>
            </a:r>
          </a:p>
          <a:p>
            <a:pPr lvl="2" eaLnBrk="1" latinLnBrk="0" hangingPunct="1"/>
            <a:r>
              <a:rPr lang="ru-RU"/>
              <a:t>Третий уровень</a:t>
            </a:r>
          </a:p>
          <a:p>
            <a:pPr lvl="3" eaLnBrk="1" latinLnBrk="0" hangingPunct="1"/>
            <a:r>
              <a:rPr lang="ru-RU"/>
              <a:t>Четвертый уровень</a:t>
            </a:r>
          </a:p>
          <a:p>
            <a:pPr lvl="4" eaLnBrk="1" latinLnBrk="0" hangingPunct="1"/>
            <a:r>
              <a:rPr lang="ru-RU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922C7E-B7B6-41BF-9B74-974499D3C63E}" type="datetimeFigureOut">
              <a:rPr lang="ru-RU" smtClean="0"/>
              <a:t>31.10.2025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D892D-4899-47C8-A67F-00F06CF8D1D6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66800" y="2821837"/>
            <a:ext cx="6255488" cy="1362075"/>
          </a:xfrm>
        </p:spPr>
        <p:txBody>
          <a:bodyPr tIns="0" anchor="t"/>
          <a:lstStyle>
            <a:lvl1pPr algn="r">
              <a:buNone/>
              <a:defRPr sz="4200" b="1" cap="all"/>
            </a:lvl1pPr>
            <a:extLst/>
          </a:lstStyle>
          <a:p>
            <a:r>
              <a:rPr kumimoji="0" lang="ru-RU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066800" y="1905000"/>
            <a:ext cx="6255488" cy="743507"/>
          </a:xfrm>
        </p:spPr>
        <p:txBody>
          <a:bodyPr anchor="b"/>
          <a:lstStyle>
            <a:lvl1pPr marL="0" indent="0" algn="r">
              <a:buNone/>
              <a:defRPr sz="2000">
                <a:solidFill>
                  <a:schemeClr val="tx1"/>
                </a:solidFill>
                <a:effectLst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4724238" y="6556810"/>
            <a:ext cx="2002464" cy="226902"/>
          </a:xfrm>
        </p:spPr>
        <p:txBody>
          <a:bodyPr bIns="0" anchor="b"/>
          <a:lstStyle>
            <a:lvl1pPr>
              <a:defRPr>
                <a:solidFill>
                  <a:schemeClr val="tx2"/>
                </a:solidFill>
              </a:defRPr>
            </a:lvl1pPr>
            <a:extLst/>
          </a:lstStyle>
          <a:p>
            <a:fld id="{C8922C7E-B7B6-41BF-9B74-974499D3C63E}" type="datetimeFigureOut">
              <a:rPr lang="ru-RU" smtClean="0"/>
              <a:t>31.10.2025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1735358" y="6556810"/>
            <a:ext cx="2895600" cy="228600"/>
          </a:xfrm>
        </p:spPr>
        <p:txBody>
          <a:bodyPr bIns="0" anchor="b"/>
          <a:lstStyle>
            <a:lvl1pPr>
              <a:defRPr>
                <a:solidFill>
                  <a:schemeClr val="tx2"/>
                </a:solidFill>
              </a:defRPr>
            </a:lvl1pPr>
            <a:extLst/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6733952" y="6555112"/>
            <a:ext cx="588336" cy="228600"/>
          </a:xfrm>
        </p:spPr>
        <p:txBody>
          <a:bodyPr/>
          <a:lstStyle/>
          <a:p>
            <a:fld id="{74BD892D-4899-47C8-A67F-00F06CF8D1D6}" type="slidenum">
              <a:rPr lang="ru-RU" smtClean="0"/>
              <a:t>‹#›</a:t>
            </a:fld>
            <a:endParaRPr lang="ru-RU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320040"/>
            <a:ext cx="7242048" cy="1143000"/>
          </a:xfrm>
        </p:spPr>
        <p:txBody>
          <a:bodyPr/>
          <a:lstStyle/>
          <a:p>
            <a:r>
              <a:rPr kumimoji="0" lang="ru-RU"/>
              <a:t>Образец заголовка</a:t>
            </a:r>
            <a:endParaRPr kumimoji="0" lang="en-US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3520440" cy="4525963"/>
          </a:xfrm>
        </p:spPr>
        <p:txBody>
          <a:bodyPr anchor="t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ru-RU"/>
              <a:t>Образец текста</a:t>
            </a:r>
          </a:p>
          <a:p>
            <a:pPr lvl="1" eaLnBrk="1" latinLnBrk="0" hangingPunct="1"/>
            <a:r>
              <a:rPr lang="ru-RU"/>
              <a:t>Второй уровень</a:t>
            </a:r>
          </a:p>
          <a:p>
            <a:pPr lvl="2" eaLnBrk="1" latinLnBrk="0" hangingPunct="1"/>
            <a:r>
              <a:rPr lang="ru-RU"/>
              <a:t>Третий уровень</a:t>
            </a:r>
          </a:p>
          <a:p>
            <a:pPr lvl="3" eaLnBrk="1" latinLnBrk="0" hangingPunct="1"/>
            <a:r>
              <a:rPr lang="ru-RU"/>
              <a:t>Четвертый уровень</a:t>
            </a:r>
          </a:p>
          <a:p>
            <a:pPr lvl="4" eaLnBrk="1" latinLnBrk="0" hangingPunct="1"/>
            <a:r>
              <a:rPr lang="ru-RU"/>
              <a:t>Пятый уровень</a:t>
            </a:r>
            <a:endParaRPr kumimoji="0" lang="en-US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178808" y="1600200"/>
            <a:ext cx="3520440" cy="4525963"/>
          </a:xfrm>
        </p:spPr>
        <p:txBody>
          <a:bodyPr anchor="t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ru-RU"/>
              <a:t>Образец текста</a:t>
            </a:r>
          </a:p>
          <a:p>
            <a:pPr lvl="1" eaLnBrk="1" latinLnBrk="0" hangingPunct="1"/>
            <a:r>
              <a:rPr lang="ru-RU"/>
              <a:t>Второй уровень</a:t>
            </a:r>
          </a:p>
          <a:p>
            <a:pPr lvl="2" eaLnBrk="1" latinLnBrk="0" hangingPunct="1"/>
            <a:r>
              <a:rPr lang="ru-RU"/>
              <a:t>Третий уровень</a:t>
            </a:r>
          </a:p>
          <a:p>
            <a:pPr lvl="3" eaLnBrk="1" latinLnBrk="0" hangingPunct="1"/>
            <a:r>
              <a:rPr lang="ru-RU"/>
              <a:t>Четвертый уровень</a:t>
            </a:r>
          </a:p>
          <a:p>
            <a:pPr lvl="4" eaLnBrk="1" latinLnBrk="0" hangingPunct="1"/>
            <a:r>
              <a:rPr lang="ru-RU"/>
              <a:t>Пятый уровень</a:t>
            </a:r>
            <a:endParaRPr kumimoji="0"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922C7E-B7B6-41BF-9B74-974499D3C63E}" type="datetimeFigureOut">
              <a:rPr lang="ru-RU" smtClean="0"/>
              <a:t>31.10.2025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D892D-4899-47C8-A67F-00F06CF8D1D6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320040"/>
            <a:ext cx="7242048" cy="1143000"/>
          </a:xfrm>
        </p:spPr>
        <p:txBody>
          <a:bodyPr anchor="b"/>
          <a:lstStyle>
            <a:lvl1pPr>
              <a:defRPr/>
            </a:lvl1pPr>
            <a:extLst/>
          </a:lstStyle>
          <a:p>
            <a:r>
              <a:rPr kumimoji="0" lang="ru-RU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5867400"/>
            <a:ext cx="3520440" cy="457200"/>
          </a:xfrm>
          <a:noFill/>
          <a:ln w="12700" cap="flat" cmpd="sng" algn="ctr">
            <a:solidFill>
              <a:schemeClr val="tx2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indent="0" algn="ctr">
              <a:buNone/>
              <a:defRPr sz="1800" b="1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ru-RU"/>
              <a:t>Образец текста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3"/>
          </p:nvPr>
        </p:nvSpPr>
        <p:spPr>
          <a:xfrm>
            <a:off x="4178808" y="5867400"/>
            <a:ext cx="3520440" cy="457200"/>
          </a:xfrm>
          <a:noFill/>
          <a:ln w="12700" cap="flat" cmpd="sng" algn="ctr">
            <a:solidFill>
              <a:schemeClr val="tx2"/>
            </a:solidFill>
            <a:prstDash val="soli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 marL="0" indent="0" algn="ctr">
              <a:buNone/>
              <a:defRPr sz="1800" b="1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ru-RU"/>
              <a:t>Образец текста</a:t>
            </a:r>
          </a:p>
        </p:txBody>
      </p:sp>
      <p:sp>
        <p:nvSpPr>
          <p:cNvPr id="5" name="Содержимое 4"/>
          <p:cNvSpPr>
            <a:spLocks noGrp="1"/>
          </p:cNvSpPr>
          <p:nvPr>
            <p:ph sz="quarter" idx="2"/>
          </p:nvPr>
        </p:nvSpPr>
        <p:spPr>
          <a:xfrm>
            <a:off x="457200" y="1711840"/>
            <a:ext cx="3520440" cy="41148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ru-RU"/>
              <a:t>Образец текста</a:t>
            </a:r>
          </a:p>
          <a:p>
            <a:pPr lvl="1" eaLnBrk="1" latinLnBrk="0" hangingPunct="1"/>
            <a:r>
              <a:rPr lang="ru-RU"/>
              <a:t>Второй уровень</a:t>
            </a:r>
          </a:p>
          <a:p>
            <a:pPr lvl="2" eaLnBrk="1" latinLnBrk="0" hangingPunct="1"/>
            <a:r>
              <a:rPr lang="ru-RU"/>
              <a:t>Третий уровень</a:t>
            </a:r>
          </a:p>
          <a:p>
            <a:pPr lvl="3" eaLnBrk="1" latinLnBrk="0" hangingPunct="1"/>
            <a:r>
              <a:rPr lang="ru-RU"/>
              <a:t>Четвертый уровень</a:t>
            </a:r>
          </a:p>
          <a:p>
            <a:pPr lvl="4" eaLnBrk="1" latinLnBrk="0" hangingPunct="1"/>
            <a:r>
              <a:rPr lang="ru-RU"/>
              <a:t>Пятый уровень</a:t>
            </a:r>
            <a:endParaRPr kumimoji="0" lang="en-US"/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178808" y="1711840"/>
            <a:ext cx="3520440" cy="41148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ru-RU"/>
              <a:t>Образец текста</a:t>
            </a:r>
          </a:p>
          <a:p>
            <a:pPr lvl="1" eaLnBrk="1" latinLnBrk="0" hangingPunct="1"/>
            <a:r>
              <a:rPr lang="ru-RU"/>
              <a:t>Второй уровень</a:t>
            </a:r>
          </a:p>
          <a:p>
            <a:pPr lvl="2" eaLnBrk="1" latinLnBrk="0" hangingPunct="1"/>
            <a:r>
              <a:rPr lang="ru-RU"/>
              <a:t>Третий уровень</a:t>
            </a:r>
          </a:p>
          <a:p>
            <a:pPr lvl="3" eaLnBrk="1" latinLnBrk="0" hangingPunct="1"/>
            <a:r>
              <a:rPr lang="ru-RU"/>
              <a:t>Четвертый уровень</a:t>
            </a:r>
          </a:p>
          <a:p>
            <a:pPr lvl="4" eaLnBrk="1" latinLnBrk="0" hangingPunct="1"/>
            <a:r>
              <a:rPr lang="ru-RU"/>
              <a:t>Пятый уровень</a:t>
            </a:r>
            <a:endParaRPr kumimoji="0" lang="en-US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922C7E-B7B6-41BF-9B74-974499D3C63E}" type="datetimeFigureOut">
              <a:rPr lang="ru-RU" smtClean="0"/>
              <a:t>31.10.2025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D892D-4899-47C8-A67F-00F06CF8D1D6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320040"/>
            <a:ext cx="7242048" cy="1143000"/>
          </a:xfrm>
        </p:spPr>
        <p:txBody>
          <a:bodyPr/>
          <a:lstStyle/>
          <a:p>
            <a:r>
              <a:rPr kumimoji="0" lang="ru-RU"/>
              <a:t>Образец заголовка</a:t>
            </a:r>
            <a:endParaRPr kumimoji="0" lang="en-US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922C7E-B7B6-41BF-9B74-974499D3C63E}" type="datetimeFigureOut">
              <a:rPr lang="ru-RU" smtClean="0"/>
              <a:t>31.10.2025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D892D-4899-47C8-A67F-00F06CF8D1D6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extLst/>
          </a:lstStyle>
          <a:p>
            <a:fld id="{C8922C7E-B7B6-41BF-9B74-974499D3C63E}" type="datetimeFigureOut">
              <a:rPr lang="ru-RU" smtClean="0"/>
              <a:t>31.10.2025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extLst/>
          </a:lstStyle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D892D-4899-47C8-A67F-00F06CF8D1D6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5897880" cy="1173480"/>
          </a:xfrm>
        </p:spPr>
        <p:txBody>
          <a:bodyPr wrap="square" anchor="b"/>
          <a:lstStyle>
            <a:lvl1pPr algn="l">
              <a:buNone/>
              <a:defRPr lang="en-US" sz="2400" baseline="0" smtClean="0"/>
            </a:lvl1pPr>
            <a:extLst/>
          </a:lstStyle>
          <a:p>
            <a:r>
              <a:rPr kumimoji="0" lang="ru-RU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2"/>
          </p:nvPr>
        </p:nvSpPr>
        <p:spPr>
          <a:xfrm>
            <a:off x="457200" y="1497416"/>
            <a:ext cx="5897880" cy="602512"/>
          </a:xfrm>
        </p:spPr>
        <p:txBody>
          <a:bodyPr rot="0" spcFirstLastPara="0" vertOverflow="overflow" horzOverflow="overflow" vert="horz" wrap="square" lIns="45720" tIns="0" rIns="0" bIns="0" numCol="1" spcCol="0" rtlCol="0" fromWordArt="0" anchor="t" anchorCtr="0" forceAA="0" compatLnSpc="1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ru-RU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1"/>
          </p:nvPr>
        </p:nvSpPr>
        <p:spPr>
          <a:xfrm>
            <a:off x="457200" y="2133600"/>
            <a:ext cx="7239000" cy="437175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ru-RU"/>
              <a:t>Образец текста</a:t>
            </a:r>
          </a:p>
          <a:p>
            <a:pPr lvl="1" eaLnBrk="1" latinLnBrk="0" hangingPunct="1"/>
            <a:r>
              <a:rPr lang="ru-RU"/>
              <a:t>Второй уровень</a:t>
            </a:r>
          </a:p>
          <a:p>
            <a:pPr lvl="2" eaLnBrk="1" latinLnBrk="0" hangingPunct="1"/>
            <a:r>
              <a:rPr lang="ru-RU"/>
              <a:t>Третий уровень</a:t>
            </a:r>
          </a:p>
          <a:p>
            <a:pPr lvl="3" eaLnBrk="1" latinLnBrk="0" hangingPunct="1"/>
            <a:r>
              <a:rPr lang="ru-RU"/>
              <a:t>Четвертый уровень</a:t>
            </a:r>
          </a:p>
          <a:p>
            <a:pPr lvl="4" eaLnBrk="1" latinLnBrk="0" hangingPunct="1"/>
            <a:r>
              <a:rPr lang="ru-RU"/>
              <a:t>Пятый уровень</a:t>
            </a:r>
            <a:endParaRPr kumimoji="0"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922C7E-B7B6-41BF-9B74-974499D3C63E}" type="datetimeFigureOut">
              <a:rPr lang="ru-RU" smtClean="0"/>
              <a:t>31.10.2025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D892D-4899-47C8-A67F-00F06CF8D1D6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 rot="21240000">
            <a:off x="597968" y="1004668"/>
            <a:ext cx="4319527" cy="4312573"/>
          </a:xfrm>
          <a:prstGeom prst="rect">
            <a:avLst/>
          </a:prstGeom>
          <a:solidFill>
            <a:srgbClr val="FAFAFA"/>
          </a:solidFill>
          <a:ln w="1270" cap="rnd" cmpd="sng" algn="ctr">
            <a:solidFill>
              <a:srgbClr val="EAEAEA"/>
            </a:solidFill>
            <a:prstDash val="solid"/>
          </a:ln>
          <a:effectLst>
            <a:outerShdw blurRad="25000" dist="12700" dir="5400000" algn="t" rotWithShape="0">
              <a:srgbClr val="000000">
                <a:alpha val="4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Прямоугольник 8"/>
          <p:cNvSpPr/>
          <p:nvPr/>
        </p:nvSpPr>
        <p:spPr>
          <a:xfrm rot="21420000">
            <a:off x="596706" y="998816"/>
            <a:ext cx="4319527" cy="4312573"/>
          </a:xfrm>
          <a:prstGeom prst="rect">
            <a:avLst/>
          </a:prstGeom>
          <a:solidFill>
            <a:srgbClr val="FAFAFA"/>
          </a:solidFill>
          <a:ln w="1270" cap="rnd" cmpd="sng" algn="ctr">
            <a:solidFill>
              <a:srgbClr val="EAEAEA"/>
            </a:solidFill>
            <a:prstDash val="solid"/>
          </a:ln>
          <a:effectLst>
            <a:outerShdw blurRad="28000" dist="12700" dir="54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389098" y="1143000"/>
            <a:ext cx="3429000" cy="2057400"/>
          </a:xfrm>
        </p:spPr>
        <p:txBody>
          <a:bodyPr vert="horz" anchor="b"/>
          <a:lstStyle>
            <a:lvl1pPr algn="l">
              <a:buNone/>
              <a:defRPr sz="3000" b="1" baseline="0">
                <a:ln w="500">
                  <a:solidFill>
                    <a:schemeClr val="tx2">
                      <a:shade val="10000"/>
                      <a:satMod val="135000"/>
                    </a:schemeClr>
                  </a:solidFill>
                </a:ln>
                <a:gradFill>
                  <a:gsLst>
                    <a:gs pos="0">
                      <a:schemeClr val="accent4">
                        <a:tint val="13000"/>
                      </a:schemeClr>
                    </a:gs>
                    <a:gs pos="10000">
                      <a:schemeClr val="accent4">
                        <a:tint val="20000"/>
                      </a:schemeClr>
                    </a:gs>
                    <a:gs pos="49000">
                      <a:schemeClr val="accent4">
                        <a:tint val="70000"/>
                      </a:schemeClr>
                    </a:gs>
                    <a:gs pos="50000">
                      <a:schemeClr val="accent4">
                        <a:tint val="97000"/>
                      </a:schemeClr>
                    </a:gs>
                    <a:gs pos="100000">
                      <a:schemeClr val="accent4">
                        <a:tint val="20000"/>
                      </a:schemeClr>
                    </a:gs>
                  </a:gsLst>
                  <a:lin ang="5400000" scaled="1"/>
                </a:gradFill>
                <a:effectLst/>
              </a:defRPr>
            </a:lvl1pPr>
            <a:extLst/>
          </a:lstStyle>
          <a:p>
            <a:r>
              <a:rPr kumimoji="0" lang="ru-RU"/>
              <a:t>Образец заголовка</a:t>
            </a:r>
            <a:endParaRPr kumimoji="0" lang="en-US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5389098" y="3283634"/>
            <a:ext cx="3429000" cy="1920240"/>
          </a:xfrm>
        </p:spPr>
        <p:txBody>
          <a:bodyPr rot="0" spcFirstLastPara="0" vertOverflow="overflow" horzOverflow="overflow" vert="horz" wrap="square" lIns="82296" tIns="0" rIns="0" bIns="0" numCol="1" spcCol="0" rtlCol="0" fromWordArt="0" anchor="t" anchorCtr="0" forceAA="0" compatLnSpc="1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400" baseline="0">
                <a:solidFill>
                  <a:schemeClr val="tx1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marL="0" marR="0" lvl="0" indent="0" algn="l" defTabSz="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73000"/>
              <a:buFontTx/>
              <a:buNone/>
              <a:tabLst/>
              <a:defRPr/>
            </a:pPr>
            <a:r>
              <a:rPr kumimoji="0"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922C7E-B7B6-41BF-9B74-974499D3C63E}" type="datetimeFigureOut">
              <a:rPr lang="ru-RU" smtClean="0"/>
              <a:t>31.10.2025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D892D-4899-47C8-A67F-00F06CF8D1D6}" type="slidenum">
              <a:rPr lang="ru-RU" smtClean="0"/>
              <a:t>‹#›</a:t>
            </a:fld>
            <a:endParaRPr lang="ru-RU"/>
          </a:p>
        </p:txBody>
      </p:sp>
      <p:sp>
        <p:nvSpPr>
          <p:cNvPr id="10" name="Рисунок 9"/>
          <p:cNvSpPr>
            <a:spLocks noGrp="1"/>
          </p:cNvSpPr>
          <p:nvPr>
            <p:ph type="pic" idx="1"/>
          </p:nvPr>
        </p:nvSpPr>
        <p:spPr>
          <a:xfrm>
            <a:off x="663682" y="1041002"/>
            <a:ext cx="4206240" cy="4206240"/>
          </a:xfrm>
          <a:solidFill>
            <a:schemeClr val="bg2">
              <a:shade val="50000"/>
            </a:schemeClr>
          </a:solidFill>
          <a:ln w="107950">
            <a:solidFill>
              <a:srgbClr val="FFFFFF"/>
            </a:solidFill>
            <a:miter lim="800000"/>
          </a:ln>
          <a:effectLst>
            <a:outerShdw blurRad="44450" dist="3810" dir="5400000" algn="tl" rotWithShape="0">
              <a:srgbClr val="000000">
                <a:alpha val="60000"/>
              </a:srgbClr>
            </a:outerShdw>
          </a:effectLst>
          <a:scene3d>
            <a:camera prst="orthographicFront"/>
            <a:lightRig rig="threePt" dir="t"/>
          </a:scene3d>
          <a:sp3d contourW="3810">
            <a:contourClr>
              <a:srgbClr val="969696"/>
            </a:contourClr>
          </a:sp3d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ru-RU"/>
              <a:t>Вставка рисунка</a:t>
            </a:r>
            <a:endParaRPr kumimoji="0"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/>
        </p:nvSpPr>
        <p:spPr>
          <a:xfrm flipH="1">
            <a:off x="8153400" y="0"/>
            <a:ext cx="990600" cy="6858000"/>
          </a:xfrm>
          <a:prstGeom prst="rect">
            <a:avLst/>
          </a:prstGeom>
          <a:blipFill>
            <a:blip r:embed="rId13" cstate="print">
              <a:alphaModFix amt="43000"/>
            </a:blip>
            <a:tile tx="0" ty="0" sx="50000" sy="50000" flip="none" algn="tl"/>
          </a:blipFill>
          <a:ln w="0" cap="flat" cmpd="sng" algn="ctr">
            <a:noFill/>
            <a:prstDash val="solid"/>
          </a:ln>
          <a:effectLst>
            <a:fillOverlay blend="mult">
              <a:gradFill rotWithShape="1">
                <a:gsLst>
                  <a:gs pos="0">
                    <a:schemeClr val="tx2">
                      <a:tint val="62000"/>
                      <a:satMod val="420000"/>
                    </a:schemeClr>
                  </a:gs>
                  <a:gs pos="100000">
                    <a:schemeClr val="tx2">
                      <a:shade val="20000"/>
                      <a:satMod val="170000"/>
                    </a:schemeClr>
                  </a:gs>
                </a:gsLst>
                <a:path path="circle">
                  <a:fillToRect l="50000" t="110000" r="50000" b="-10000"/>
                </a:path>
                <a:tileRect/>
              </a:gradFill>
            </a:fillOverlay>
            <a:innerShdw blurRad="63500" dist="44450" dir="10800000">
              <a:srgbClr val="000000">
                <a:alpha val="45000"/>
              </a:srgbClr>
            </a:inn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457200" y="320040"/>
            <a:ext cx="7239000" cy="1143000"/>
          </a:xfrm>
          <a:prstGeom prst="rect">
            <a:avLst/>
          </a:prstGeom>
        </p:spPr>
        <p:txBody>
          <a:bodyPr vert="horz" lIns="45720" tIns="0" rIns="45720" bIns="0" anchor="b" anchorCtr="0">
            <a:normAutofit/>
          </a:bodyPr>
          <a:lstStyle/>
          <a:p>
            <a:r>
              <a:rPr kumimoji="0" lang="ru-RU"/>
              <a:t>Образец заголовка</a:t>
            </a:r>
            <a:endParaRPr kumimoji="0" lang="en-US"/>
          </a:p>
        </p:txBody>
      </p:sp>
      <p:sp>
        <p:nvSpPr>
          <p:cNvPr id="31" name="Текст 30"/>
          <p:cNvSpPr>
            <a:spLocks noGrp="1"/>
          </p:cNvSpPr>
          <p:nvPr>
            <p:ph type="body" idx="1"/>
          </p:nvPr>
        </p:nvSpPr>
        <p:spPr>
          <a:xfrm>
            <a:off x="457200" y="1609416"/>
            <a:ext cx="7239000" cy="48463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ru-RU"/>
              <a:t>Образец текста</a:t>
            </a:r>
          </a:p>
          <a:p>
            <a:pPr lvl="1" eaLnBrk="1" latinLnBrk="0" hangingPunct="1"/>
            <a:r>
              <a:rPr kumimoji="0" lang="ru-RU"/>
              <a:t>Второй уровень</a:t>
            </a:r>
          </a:p>
          <a:p>
            <a:pPr lvl="2" eaLnBrk="1" latinLnBrk="0" hangingPunct="1"/>
            <a:r>
              <a:rPr kumimoji="0" lang="ru-RU"/>
              <a:t>Третий уровень</a:t>
            </a:r>
          </a:p>
          <a:p>
            <a:pPr lvl="3" eaLnBrk="1" latinLnBrk="0" hangingPunct="1"/>
            <a:r>
              <a:rPr kumimoji="0" lang="ru-RU"/>
              <a:t>Четвертый уровень</a:t>
            </a:r>
          </a:p>
          <a:p>
            <a:pPr lvl="4" eaLnBrk="1" latinLnBrk="0" hangingPunct="1"/>
            <a:r>
              <a:rPr kumimoji="0" lang="ru-RU"/>
              <a:t>Пятый уровень</a:t>
            </a:r>
            <a:endParaRPr kumimoji="0" lang="en-US"/>
          </a:p>
        </p:txBody>
      </p:sp>
      <p:sp>
        <p:nvSpPr>
          <p:cNvPr id="27" name="Дата 26"/>
          <p:cNvSpPr>
            <a:spLocks noGrp="1"/>
          </p:cNvSpPr>
          <p:nvPr>
            <p:ph type="dt" sz="half" idx="2"/>
          </p:nvPr>
        </p:nvSpPr>
        <p:spPr>
          <a:xfrm>
            <a:off x="4245936" y="6557946"/>
            <a:ext cx="2002464" cy="226902"/>
          </a:xfrm>
          <a:prstGeom prst="rect">
            <a:avLst/>
          </a:prstGeom>
        </p:spPr>
        <p:txBody>
          <a:bodyPr vert="horz" tIns="0" bIns="0" anchor="b"/>
          <a:lstStyle>
            <a:lvl1pPr algn="l" eaLnBrk="1" latinLnBrk="0" hangingPunct="1">
              <a:defRPr kumimoji="0" sz="1000">
                <a:solidFill>
                  <a:schemeClr val="tx2"/>
                </a:solidFill>
              </a:defRPr>
            </a:lvl1pPr>
            <a:extLst/>
          </a:lstStyle>
          <a:p>
            <a:fld id="{C8922C7E-B7B6-41BF-9B74-974499D3C63E}" type="datetimeFigureOut">
              <a:rPr lang="ru-RU" smtClean="0"/>
              <a:t>31.10.2025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>
          <a:xfrm>
            <a:off x="457200" y="6557946"/>
            <a:ext cx="3657600" cy="228600"/>
          </a:xfrm>
          <a:prstGeom prst="rect">
            <a:avLst/>
          </a:prstGeom>
        </p:spPr>
        <p:txBody>
          <a:bodyPr vert="horz" tIns="0" bIns="0" anchor="b"/>
          <a:lstStyle>
            <a:lvl1pPr algn="r" eaLnBrk="1" latinLnBrk="0" hangingPunct="1">
              <a:defRPr kumimoji="0" sz="1000">
                <a:solidFill>
                  <a:schemeClr val="tx2"/>
                </a:solidFill>
              </a:defRPr>
            </a:lvl1pPr>
            <a:extLst/>
          </a:lstStyle>
          <a:p>
            <a:endParaRPr lang="ru-RU"/>
          </a:p>
        </p:txBody>
      </p:sp>
      <p:sp>
        <p:nvSpPr>
          <p:cNvPr id="16" name="Номер слайда 15"/>
          <p:cNvSpPr>
            <a:spLocks noGrp="1"/>
          </p:cNvSpPr>
          <p:nvPr>
            <p:ph type="sldNum" sz="quarter" idx="4"/>
          </p:nvPr>
        </p:nvSpPr>
        <p:spPr>
          <a:xfrm>
            <a:off x="6251448" y="6556248"/>
            <a:ext cx="588336" cy="228600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100">
                <a:solidFill>
                  <a:schemeClr val="tx2"/>
                </a:solidFill>
              </a:defRPr>
            </a:lvl1pPr>
            <a:extLst/>
          </a:lstStyle>
          <a:p>
            <a:fld id="{74BD892D-4899-47C8-A67F-00F06CF8D1D6}" type="slidenum">
              <a:rPr lang="ru-RU" smtClean="0"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p:txStyles>
    <p:titleStyle>
      <a:lvl1pPr algn="l" rtl="0" eaLnBrk="1" latinLnBrk="0" hangingPunct="1">
        <a:spcBef>
          <a:spcPct val="0"/>
        </a:spcBef>
        <a:buNone/>
        <a:defRPr kumimoji="0" sz="3800" b="1" kern="1200" cap="all" baseline="0">
          <a:ln w="500">
            <a:solidFill>
              <a:schemeClr val="tx2">
                <a:shade val="20000"/>
                <a:satMod val="120000"/>
              </a:schemeClr>
            </a:solidFill>
          </a:ln>
          <a:gradFill>
            <a:gsLst>
              <a:gs pos="0">
                <a:schemeClr val="accent4">
                  <a:tint val="13000"/>
                </a:schemeClr>
              </a:gs>
              <a:gs pos="10000">
                <a:schemeClr val="accent4">
                  <a:tint val="20000"/>
                </a:schemeClr>
              </a:gs>
              <a:gs pos="49000">
                <a:schemeClr val="accent4">
                  <a:tint val="70000"/>
                </a:schemeClr>
              </a:gs>
              <a:gs pos="50000">
                <a:schemeClr val="accent4">
                  <a:tint val="97000"/>
                </a:schemeClr>
              </a:gs>
              <a:gs pos="100000">
                <a:schemeClr val="accent4">
                  <a:tint val="20000"/>
                </a:schemeClr>
              </a:gs>
            </a:gsLst>
            <a:lin ang="5400000" scaled="1"/>
          </a:gradFill>
          <a:effectLst/>
          <a:latin typeface="+mj-lt"/>
          <a:ea typeface="+mj-ea"/>
          <a:cs typeface="+mj-cs"/>
        </a:defRPr>
      </a:lvl1pPr>
      <a:extLst/>
    </p:titleStyle>
    <p:bodyStyle>
      <a:lvl1pPr marL="274320" indent="-274320" algn="l" rtl="0" eaLnBrk="1" latinLnBrk="0" hangingPunct="1">
        <a:spcBef>
          <a:spcPts val="600"/>
        </a:spcBef>
        <a:buClr>
          <a:schemeClr val="tx2"/>
        </a:buClr>
        <a:buSzPct val="73000"/>
        <a:buFont typeface="Wingdings 2"/>
        <a:buChar char=""/>
        <a:defRPr kumimoji="0" sz="26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521208" indent="-228600" algn="l" rtl="0" eaLnBrk="1" latinLnBrk="0" hangingPunct="1">
        <a:spcBef>
          <a:spcPts val="500"/>
        </a:spcBef>
        <a:buClr>
          <a:schemeClr val="accent4"/>
        </a:buClr>
        <a:buSzPct val="80000"/>
        <a:buFont typeface="Wingdings 2"/>
        <a:buChar char=""/>
        <a:defRPr kumimoji="0" sz="2300" kern="1200">
          <a:solidFill>
            <a:schemeClr val="tx1">
              <a:tint val="85000"/>
            </a:schemeClr>
          </a:solidFill>
          <a:latin typeface="+mn-lt"/>
          <a:ea typeface="+mn-ea"/>
          <a:cs typeface="+mn-cs"/>
        </a:defRPr>
      </a:lvl2pPr>
      <a:lvl3pPr marL="758952" indent="-228600" algn="l" rtl="0" eaLnBrk="1" latinLnBrk="0" hangingPunct="1">
        <a:spcBef>
          <a:spcPts val="400"/>
        </a:spcBef>
        <a:buClr>
          <a:schemeClr val="accent4"/>
        </a:buClr>
        <a:buSzPct val="60000"/>
        <a:buFont typeface="Wingdings"/>
        <a:buChar char="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228600" algn="l" rtl="0" eaLnBrk="1" latinLnBrk="0" hangingPunct="1">
        <a:spcBef>
          <a:spcPct val="20000"/>
        </a:spcBef>
        <a:buClr>
          <a:schemeClr val="accent4"/>
        </a:buClr>
        <a:buSzPct val="80000"/>
        <a:buFont typeface="Wingdings 2"/>
        <a:buChar char=""/>
        <a:defRPr kumimoji="0" sz="2000" kern="1200">
          <a:solidFill>
            <a:schemeClr val="tx1">
              <a:tint val="85000"/>
            </a:schemeClr>
          </a:solidFill>
          <a:latin typeface="+mn-lt"/>
          <a:ea typeface="+mn-ea"/>
          <a:cs typeface="+mn-cs"/>
        </a:defRPr>
      </a:lvl4pPr>
      <a:lvl5pPr marL="1280160" indent="-228600" algn="l" rtl="0" eaLnBrk="1" latinLnBrk="0" hangingPunct="1">
        <a:spcBef>
          <a:spcPts val="400"/>
        </a:spcBef>
        <a:buClr>
          <a:schemeClr val="accent4"/>
        </a:buClr>
        <a:buSzPct val="70000"/>
        <a:buFont typeface="Wingdings"/>
        <a:buChar char="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472184" indent="-182880" algn="l" rtl="0" eaLnBrk="1" latinLnBrk="0" hangingPunct="1">
        <a:spcBef>
          <a:spcPts val="400"/>
        </a:spcBef>
        <a:buClr>
          <a:schemeClr val="accent4"/>
        </a:buClr>
        <a:buSzPct val="80000"/>
        <a:buFont typeface="Wingdings 2"/>
        <a:buChar char=""/>
        <a:defRPr kumimoji="0" sz="1800" kern="1200">
          <a:solidFill>
            <a:schemeClr val="tx1">
              <a:tint val="85000"/>
            </a:schemeClr>
          </a:solidFill>
          <a:latin typeface="+mn-lt"/>
          <a:ea typeface="+mn-ea"/>
          <a:cs typeface="+mn-cs"/>
        </a:defRPr>
      </a:lvl6pPr>
      <a:lvl7pPr marL="1673352" indent="-182880" algn="l" rtl="0" eaLnBrk="1" latinLnBrk="0" hangingPunct="1">
        <a:spcBef>
          <a:spcPct val="20000"/>
        </a:spcBef>
        <a:buClr>
          <a:schemeClr val="accent4"/>
        </a:buClr>
        <a:buSzPct val="80000"/>
        <a:buFont typeface="Wingdings 2"/>
        <a:buChar char="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1847088" indent="-182880" algn="l" rtl="0" eaLnBrk="1" latinLnBrk="0" hangingPunct="1">
        <a:spcBef>
          <a:spcPts val="300"/>
        </a:spcBef>
        <a:buClr>
          <a:schemeClr val="accent4"/>
        </a:buClr>
        <a:buSzPct val="100000"/>
        <a:buChar char="•"/>
        <a:defRPr kumimoji="0" sz="1600" kern="1200" baseline="0">
          <a:solidFill>
            <a:schemeClr val="tx1">
              <a:tint val="85000"/>
            </a:schemeClr>
          </a:solidFill>
          <a:latin typeface="+mn-lt"/>
          <a:ea typeface="+mn-ea"/>
          <a:cs typeface="+mn-cs"/>
        </a:defRPr>
      </a:lvl8pPr>
      <a:lvl9pPr marL="2057400" indent="-182880" algn="l" rtl="0" eaLnBrk="1" latinLnBrk="0" hangingPunct="1">
        <a:spcBef>
          <a:spcPct val="20000"/>
        </a:spcBef>
        <a:buClr>
          <a:schemeClr val="accent4"/>
        </a:buClr>
        <a:buSzPct val="100000"/>
        <a:buFont typeface="Wingdings"/>
        <a:buChar char="§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gif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gif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218" name="Picture 2" descr="ux Ð´Ð¸Ð·Ð°Ð¹Ð½ ÑÑÐ¾ ÑÑÐ¾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620688"/>
            <a:ext cx="8080287" cy="4536504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611560" y="5373216"/>
            <a:ext cx="7755649" cy="9233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ru-RU" sz="5400" dirty="0">
                <a:solidFill>
                  <a:schemeClr val="bg1"/>
                </a:solidFill>
              </a:rPr>
              <a:t>ДИЗАЙН ИНТЕРФЕЙСОВ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544" y="188640"/>
            <a:ext cx="7239000" cy="1143000"/>
          </a:xfrm>
        </p:spPr>
        <p:txBody>
          <a:bodyPr>
            <a:normAutofit/>
          </a:bodyPr>
          <a:lstStyle/>
          <a:p>
            <a:r>
              <a:rPr lang="ru-RU" sz="2800" dirty="0"/>
              <a:t>UX/UI дизайн не относится только к смартфонам и </a:t>
            </a:r>
            <a:r>
              <a:rPr lang="ru-RU" sz="2800" dirty="0" err="1"/>
              <a:t>веб-сайтам</a:t>
            </a:r>
            <a:r>
              <a:rPr lang="ru-RU" sz="2800" dirty="0"/>
              <a:t>.</a:t>
            </a:r>
          </a:p>
        </p:txBody>
      </p:sp>
      <p:pic>
        <p:nvPicPr>
          <p:cNvPr id="146434" name="Picture 2" descr="UX/UI Ð´Ð¸Ð·Ð°Ð¹Ð½ Ð½Ð° Ð¿ÑÐ¸Ð¼ÐµÑÐµ ÑÐ¾ÑÐ¸Ð»ÑÐ½ÑÑ ÐºÐ°Ð¼Ð½ÐµÐ¹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1556792"/>
            <a:ext cx="8470847" cy="367240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b="0" dirty="0"/>
              <a:t>UX/UI дизайн и области применения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Начнем с UX. UX это аббревиатура от </a:t>
            </a:r>
            <a:r>
              <a:rPr lang="ru-RU" b="1" dirty="0" err="1"/>
              <a:t>User</a:t>
            </a:r>
            <a:r>
              <a:rPr lang="ru-RU" b="1" dirty="0"/>
              <a:t> </a:t>
            </a:r>
            <a:r>
              <a:rPr lang="ru-RU" b="1" dirty="0" err="1"/>
              <a:t>Experience</a:t>
            </a:r>
            <a:r>
              <a:rPr lang="ru-RU" dirty="0"/>
              <a:t>, что дословно переводится как «опыт пользователя». То, насколько продуман UX-дизайн, например сайта, настолько удобнее пользователю осуществлять поиск нужной информации или взаимодействия с ним. Иными словами задача UX-дизайна — решение вопросов функциональности и удобства инструмента или ресурса.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458" name="Picture 2" descr="UX/UI Ð´Ð¸Ð·Ð°Ð¹Ð½ Ð¸ Ð¾Ð±Ð»Ð°ÑÑÐ¸ Ð¿ÑÐ¸Ð¼ÐµÐ½ÐµÐ½Ð¸Ñ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761272"/>
            <a:ext cx="8946742" cy="368395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506" name="Picture 2" descr="ÐÐ¾Ð»ÑÐ·Ð¾Ð²Ð°ÑÐµÐ»Ñ Ð´Ð¾Ð»Ð¶Ð½Ð¾ Ð±ÑÑÑ ÐºÐ¾Ð¼ÑÐ¾ÑÑÐ½Ð¾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836712"/>
            <a:ext cx="6912768" cy="518457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ru-RU" dirty="0"/>
              <a:t>Что же касается UI-дизайна, то в данном случае это сокращение от </a:t>
            </a:r>
            <a:r>
              <a:rPr lang="ru-RU" b="1" dirty="0" err="1"/>
              <a:t>User</a:t>
            </a:r>
            <a:r>
              <a:rPr lang="ru-RU" b="1" dirty="0"/>
              <a:t> </a:t>
            </a:r>
            <a:r>
              <a:rPr lang="ru-RU" b="1" dirty="0" err="1"/>
              <a:t>Interface</a:t>
            </a:r>
            <a:r>
              <a:rPr lang="ru-RU" dirty="0"/>
              <a:t>, опять же дословно — «пользовательский интерфейс». Данный же вид дизайна определяет цвет, форму размер и расположение элементов, названия и размер шрифтов. То есть UI — это визуальная составляющая, задача которой, расставлять акценты и выделять определенные элементы сайта или продукта. То есть сделать продукт или ресурс, приятным для восприятия и интуитивно удобным в использовании. </a:t>
            </a:r>
          </a:p>
        </p:txBody>
      </p:sp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457200" y="320040"/>
            <a:ext cx="7239000" cy="1143000"/>
          </a:xfrm>
        </p:spPr>
        <p:txBody>
          <a:bodyPr>
            <a:normAutofit fontScale="90000"/>
          </a:bodyPr>
          <a:lstStyle/>
          <a:p>
            <a:r>
              <a:rPr lang="ru-RU" b="0" dirty="0"/>
              <a:t>UX/UI дизайн и области применения</a:t>
            </a:r>
            <a:endParaRPr lang="ru-RU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b="1" dirty="0"/>
              <a:t>«Пользовательский опыт охватывает все аспекты взаимодействия конечного пользователя с компанией, ее услугами и ее продукцией».</a:t>
            </a:r>
            <a:endParaRPr lang="ru-RU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57200" y="404664"/>
            <a:ext cx="7239000" cy="6051072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ru-RU" b="1" dirty="0"/>
              <a:t>UX не ограничивается визуальным интерфейсом вашего продукта. Это концепция, имеющая много аспектов и охватывающая весь путь, совершаемый пользователями, в том числе:</a:t>
            </a:r>
          </a:p>
          <a:p>
            <a:pPr marL="514350" lvl="0" indent="-514350">
              <a:buFont typeface="+mj-lt"/>
              <a:buAutoNum type="arabicPeriod"/>
            </a:pPr>
            <a:r>
              <a:rPr lang="ru-RU" dirty="0"/>
              <a:t>Процесс, через который они проходят, когда ищут продукт вашей компании.</a:t>
            </a:r>
          </a:p>
          <a:p>
            <a:pPr marL="514350" lvl="0" indent="-514350">
              <a:buFont typeface="+mj-lt"/>
              <a:buAutoNum type="arabicPeriod"/>
            </a:pPr>
            <a:r>
              <a:rPr lang="ru-RU" dirty="0"/>
              <a:t>Последовательность действий, выполняемых ими при взаимодействии с интерфейсом.</a:t>
            </a:r>
          </a:p>
          <a:p>
            <a:pPr marL="514350" lvl="0" indent="-514350">
              <a:buFont typeface="+mj-lt"/>
              <a:buAutoNum type="arabicPeriod"/>
            </a:pPr>
            <a:r>
              <a:rPr lang="ru-RU" dirty="0"/>
              <a:t>Мысли и чувства, возникающие у них при выполнении своей задачи.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Впечатления, получаемые ими от взаимодействия в целом.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57200" y="404664"/>
            <a:ext cx="7239000" cy="6051072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ru-RU" b="1" dirty="0"/>
              <a:t>Вот несколько элементов, играющих огромную роль в UX, но не обязательно являющихся частью пользовательского интерфейса.</a:t>
            </a:r>
          </a:p>
          <a:p>
            <a:r>
              <a:rPr lang="ru-RU" i="1" dirty="0" err="1"/>
              <a:t>Контент-стратегия</a:t>
            </a:r>
            <a:r>
              <a:rPr lang="ru-RU" i="1" dirty="0"/>
              <a:t>/</a:t>
            </a:r>
            <a:r>
              <a:rPr lang="ru-RU" i="1" dirty="0" err="1"/>
              <a:t>копирайтинг</a:t>
            </a:r>
            <a:endParaRPr lang="ru-RU" i="1" dirty="0"/>
          </a:p>
          <a:p>
            <a:r>
              <a:rPr lang="ru-RU" i="1" dirty="0"/>
              <a:t>Информационная архитектура</a:t>
            </a:r>
          </a:p>
          <a:p>
            <a:r>
              <a:rPr lang="ru-RU" i="1" dirty="0"/>
              <a:t>Проектирование взаимодействия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57200" y="404664"/>
            <a:ext cx="7239000" cy="1008112"/>
          </a:xfrm>
        </p:spPr>
        <p:txBody>
          <a:bodyPr>
            <a:normAutofit fontScale="77500" lnSpcReduction="20000"/>
          </a:bodyPr>
          <a:lstStyle/>
          <a:p>
            <a:r>
              <a:rPr lang="ru-RU" i="1" dirty="0" err="1"/>
              <a:t>Контент</a:t>
            </a:r>
            <a:r>
              <a:rPr lang="ru-RU" i="1" dirty="0"/>
              <a:t>-</a:t>
            </a:r>
          </a:p>
          <a:p>
            <a:pPr>
              <a:buNone/>
            </a:pPr>
            <a:r>
              <a:rPr lang="ru-RU" i="1" dirty="0"/>
              <a:t>стратегия</a:t>
            </a:r>
          </a:p>
          <a:p>
            <a:pPr>
              <a:buNone/>
            </a:pPr>
            <a:r>
              <a:rPr lang="ru-RU" i="1" dirty="0"/>
              <a:t>/</a:t>
            </a:r>
            <a:r>
              <a:rPr lang="ru-RU" i="1" dirty="0" err="1"/>
              <a:t>копирайтинг</a:t>
            </a:r>
            <a:endParaRPr lang="ru-RU" i="1" dirty="0"/>
          </a:p>
        </p:txBody>
      </p:sp>
      <p:pic>
        <p:nvPicPr>
          <p:cNvPr id="4" name="Рисунок 3" descr="пользовательский опыт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47864" y="0"/>
            <a:ext cx="5400600" cy="66693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57200" y="404664"/>
            <a:ext cx="7239000" cy="2160240"/>
          </a:xfrm>
        </p:spPr>
        <p:txBody>
          <a:bodyPr>
            <a:normAutofit/>
          </a:bodyPr>
          <a:lstStyle/>
          <a:p>
            <a:endParaRPr lang="ru-RU" i="1" dirty="0"/>
          </a:p>
          <a:p>
            <a:r>
              <a:rPr lang="ru-RU" dirty="0"/>
              <a:t>Информационная архитектура (IA) — это организация информации на сайте или в приложении так, чтобы она была доступна для восприятия.</a:t>
            </a:r>
            <a:endParaRPr lang="ru-RU" i="1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Интерфейс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b="1" dirty="0"/>
              <a:t>Интерфейс</a:t>
            </a:r>
            <a:r>
              <a:rPr lang="ru-RU" dirty="0"/>
              <a:t> – </a:t>
            </a:r>
            <a:r>
              <a:rPr lang="ru-RU" b="1" dirty="0"/>
              <a:t>это</a:t>
            </a:r>
            <a:r>
              <a:rPr lang="ru-RU" dirty="0"/>
              <a:t> комплекс средств, предназначенных для взаимодействия двух систем друг с другом. В качестве таких систем может выступать что угодно, включая людей и искусственный интеллект. Слово «</a:t>
            </a:r>
            <a:r>
              <a:rPr lang="ru-RU" b="1" dirty="0"/>
              <a:t>интерфейс</a:t>
            </a:r>
            <a:r>
              <a:rPr lang="ru-RU" dirty="0"/>
              <a:t>» позаимствовано из английского языка: </a:t>
            </a:r>
            <a:r>
              <a:rPr lang="ru-RU" b="1" dirty="0" err="1"/>
              <a:t>interface</a:t>
            </a:r>
            <a:r>
              <a:rPr lang="ru-RU" dirty="0"/>
              <a:t> означает «место соприкосновения».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57200" y="404664"/>
            <a:ext cx="7239000" cy="5832648"/>
          </a:xfrm>
        </p:spPr>
        <p:txBody>
          <a:bodyPr>
            <a:normAutofit/>
          </a:bodyPr>
          <a:lstStyle/>
          <a:p>
            <a:endParaRPr lang="ru-RU" i="1" dirty="0"/>
          </a:p>
          <a:p>
            <a:pPr>
              <a:buNone/>
            </a:pPr>
            <a:r>
              <a:rPr lang="ru-RU" b="1" dirty="0" err="1"/>
              <a:t>Information</a:t>
            </a:r>
            <a:r>
              <a:rPr lang="ru-RU" b="1" dirty="0"/>
              <a:t> </a:t>
            </a:r>
            <a:r>
              <a:rPr lang="ru-RU" b="1" dirty="0" err="1"/>
              <a:t>Architecture</a:t>
            </a:r>
            <a:r>
              <a:rPr lang="ru-RU" b="1" dirty="0"/>
              <a:t> любого </a:t>
            </a:r>
            <a:r>
              <a:rPr lang="ru-RU" b="1" dirty="0" err="1"/>
              <a:t>веб-ресурса</a:t>
            </a:r>
            <a:r>
              <a:rPr lang="ru-RU" b="1" dirty="0"/>
              <a:t> включает в себя 2 основных компонента:</a:t>
            </a:r>
          </a:p>
          <a:p>
            <a:pPr marL="514350" lvl="0" indent="-514350">
              <a:buFont typeface="+mj-lt"/>
              <a:buAutoNum type="arabicPeriod"/>
            </a:pPr>
            <a:r>
              <a:rPr lang="ru-RU" dirty="0"/>
              <a:t>идентификацию и определение </a:t>
            </a:r>
            <a:r>
              <a:rPr lang="ru-RU" dirty="0" err="1"/>
              <a:t>контента</a:t>
            </a:r>
            <a:r>
              <a:rPr lang="ru-RU" dirty="0"/>
              <a:t> и функциональности;</a:t>
            </a:r>
          </a:p>
          <a:p>
            <a:pPr marL="514350" lvl="0" indent="-514350">
              <a:buFont typeface="+mj-lt"/>
              <a:buAutoNum type="arabicPeriod"/>
            </a:pPr>
            <a:r>
              <a:rPr lang="ru-RU" dirty="0"/>
              <a:t>лежащие в основе ресурса иерархию, структуру и номенклатуру, которые определяют взаимоотношения между </a:t>
            </a:r>
            <a:r>
              <a:rPr lang="ru-RU" dirty="0" err="1"/>
              <a:t>контентом</a:t>
            </a:r>
            <a:r>
              <a:rPr lang="ru-RU" dirty="0"/>
              <a:t> и функциональностью.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57200" y="188640"/>
            <a:ext cx="7427168" cy="6669360"/>
          </a:xfrm>
        </p:spPr>
        <p:txBody>
          <a:bodyPr>
            <a:normAutofit fontScale="77500" lnSpcReduction="20000"/>
          </a:bodyPr>
          <a:lstStyle/>
          <a:p>
            <a:endParaRPr lang="ru-RU" i="1" dirty="0"/>
          </a:p>
          <a:p>
            <a:pPr>
              <a:buNone/>
            </a:pPr>
            <a:r>
              <a:rPr lang="ru-RU" b="1" dirty="0"/>
              <a:t>Для определения архитектуры </a:t>
            </a:r>
            <a:r>
              <a:rPr lang="ru-RU" b="1" dirty="0" err="1"/>
              <a:t>веб-ресурса</a:t>
            </a:r>
            <a:r>
              <a:rPr lang="ru-RU" b="1" dirty="0"/>
              <a:t> проводятся следующие мероприятия:</a:t>
            </a:r>
          </a:p>
          <a:p>
            <a:pPr lvl="0"/>
            <a:r>
              <a:rPr lang="ru-RU" dirty="0"/>
              <a:t>Инвентаризация </a:t>
            </a:r>
            <a:r>
              <a:rPr lang="ru-RU" dirty="0" err="1"/>
              <a:t>контента</a:t>
            </a:r>
            <a:r>
              <a:rPr lang="ru-RU" dirty="0"/>
              <a:t> (</a:t>
            </a:r>
            <a:r>
              <a:rPr lang="ru-RU" dirty="0" err="1"/>
              <a:t>Content</a:t>
            </a:r>
            <a:r>
              <a:rPr lang="ru-RU" dirty="0"/>
              <a:t> </a:t>
            </a:r>
            <a:r>
              <a:rPr lang="ru-RU" dirty="0" err="1"/>
              <a:t>inventory</a:t>
            </a:r>
            <a:r>
              <a:rPr lang="ru-RU" dirty="0"/>
              <a:t>): экспертное исследование сайта, которое проводят, чтобы найти и идентифицировать существующий </a:t>
            </a:r>
            <a:r>
              <a:rPr lang="ru-RU" dirty="0" err="1"/>
              <a:t>контент</a:t>
            </a:r>
            <a:r>
              <a:rPr lang="ru-RU" dirty="0"/>
              <a:t>.</a:t>
            </a:r>
          </a:p>
          <a:p>
            <a:pPr lvl="0"/>
            <a:r>
              <a:rPr lang="ru-RU" dirty="0"/>
              <a:t>Аудит </a:t>
            </a:r>
            <a:r>
              <a:rPr lang="ru-RU" dirty="0" err="1"/>
              <a:t>контента</a:t>
            </a:r>
            <a:r>
              <a:rPr lang="ru-RU" dirty="0"/>
              <a:t> (</a:t>
            </a:r>
            <a:r>
              <a:rPr lang="ru-RU" dirty="0" err="1"/>
              <a:t>Content</a:t>
            </a:r>
            <a:r>
              <a:rPr lang="ru-RU" dirty="0"/>
              <a:t> </a:t>
            </a:r>
            <a:r>
              <a:rPr lang="ru-RU" dirty="0" err="1"/>
              <a:t>audit</a:t>
            </a:r>
            <a:r>
              <a:rPr lang="ru-RU" dirty="0"/>
              <a:t>): оценка полезности, точности, тональности подачи и общей эффективности </a:t>
            </a:r>
            <a:r>
              <a:rPr lang="ru-RU" dirty="0" err="1"/>
              <a:t>контента</a:t>
            </a:r>
            <a:r>
              <a:rPr lang="ru-RU" dirty="0"/>
              <a:t>.</a:t>
            </a:r>
          </a:p>
          <a:p>
            <a:pPr lvl="0"/>
            <a:r>
              <a:rPr lang="ru-RU" dirty="0"/>
              <a:t>Группировка информации (</a:t>
            </a:r>
            <a:r>
              <a:rPr lang="ru-RU" dirty="0" err="1"/>
              <a:t>Information</a:t>
            </a:r>
            <a:r>
              <a:rPr lang="ru-RU" dirty="0"/>
              <a:t> </a:t>
            </a:r>
            <a:r>
              <a:rPr lang="ru-RU" dirty="0" err="1"/>
              <a:t>grouping</a:t>
            </a:r>
            <a:r>
              <a:rPr lang="ru-RU" dirty="0"/>
              <a:t>): определение степени </a:t>
            </a:r>
            <a:r>
              <a:rPr lang="ru-RU" dirty="0" err="1"/>
              <a:t>клиентоориентированности</a:t>
            </a:r>
            <a:r>
              <a:rPr lang="ru-RU" dirty="0"/>
              <a:t> соотношения «пользователь — </a:t>
            </a:r>
            <a:r>
              <a:rPr lang="ru-RU" dirty="0" err="1"/>
              <a:t>контент</a:t>
            </a:r>
            <a:r>
              <a:rPr lang="ru-RU" dirty="0"/>
              <a:t>».</a:t>
            </a:r>
          </a:p>
          <a:p>
            <a:pPr lvl="0"/>
            <a:r>
              <a:rPr lang="ru-RU" dirty="0"/>
              <a:t>Разработка и усовершенствование таксономии </a:t>
            </a:r>
            <a:r>
              <a:rPr lang="ru-RU" dirty="0" err="1"/>
              <a:t>контента</a:t>
            </a:r>
            <a:r>
              <a:rPr lang="ru-RU" dirty="0"/>
              <a:t> (</a:t>
            </a:r>
            <a:r>
              <a:rPr lang="ru-RU" dirty="0" err="1"/>
              <a:t>Taxonomy</a:t>
            </a:r>
            <a:r>
              <a:rPr lang="ru-RU" dirty="0"/>
              <a:t> </a:t>
            </a:r>
            <a:r>
              <a:rPr lang="ru-RU" dirty="0" err="1"/>
              <a:t>development</a:t>
            </a:r>
            <a:r>
              <a:rPr lang="ru-RU" dirty="0"/>
              <a:t>): определение стандартизированной терминологии для классификации и систематизации содержимого </a:t>
            </a:r>
            <a:r>
              <a:rPr lang="ru-RU" dirty="0" err="1"/>
              <a:t>веб-ресурса</a:t>
            </a:r>
            <a:r>
              <a:rPr lang="ru-RU" dirty="0"/>
              <a:t> (например, товарные категории для </a:t>
            </a:r>
            <a:r>
              <a:rPr lang="ru-RU" dirty="0" err="1"/>
              <a:t>интернет-магазина</a:t>
            </a:r>
            <a:r>
              <a:rPr lang="ru-RU" dirty="0"/>
              <a:t>).</a:t>
            </a:r>
          </a:p>
          <a:p>
            <a:pPr lvl="0"/>
            <a:r>
              <a:rPr lang="ru-RU" dirty="0"/>
              <a:t>Создание описательной информации: определение метаданных, которые могут быть использованы для создания ссылок по теме, списков или других компонентов навигации, способствующих обнаружению необходимой информации, служащей активатором конверсионного действия.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57200" y="188640"/>
            <a:ext cx="7427168" cy="6669360"/>
          </a:xfrm>
        </p:spPr>
        <p:txBody>
          <a:bodyPr>
            <a:normAutofit/>
          </a:bodyPr>
          <a:lstStyle/>
          <a:p>
            <a:endParaRPr lang="ru-RU" i="1" dirty="0"/>
          </a:p>
          <a:p>
            <a:pPr>
              <a:buNone/>
            </a:pPr>
            <a:r>
              <a:rPr lang="ru-RU" b="1" dirty="0"/>
              <a:t>Типы навигации сайта и ее компоненты:</a:t>
            </a:r>
          </a:p>
          <a:p>
            <a:pPr lvl="0"/>
            <a:r>
              <a:rPr lang="ru-RU" dirty="0"/>
              <a:t>глобальная </a:t>
            </a:r>
            <a:r>
              <a:rPr lang="ru-RU" dirty="0" err="1"/>
              <a:t>навигацая</a:t>
            </a:r>
            <a:r>
              <a:rPr lang="ru-RU" dirty="0"/>
              <a:t> (</a:t>
            </a:r>
            <a:r>
              <a:rPr lang="ru-RU" dirty="0" err="1"/>
              <a:t>global</a:t>
            </a:r>
            <a:r>
              <a:rPr lang="ru-RU" dirty="0"/>
              <a:t> </a:t>
            </a:r>
            <a:r>
              <a:rPr lang="ru-RU" dirty="0" err="1"/>
              <a:t>navigation</a:t>
            </a:r>
            <a:r>
              <a:rPr lang="ru-RU" dirty="0"/>
              <a:t>),</a:t>
            </a:r>
          </a:p>
          <a:p>
            <a:pPr lvl="0"/>
            <a:r>
              <a:rPr lang="ru-RU" dirty="0"/>
              <a:t>локальная </a:t>
            </a:r>
            <a:r>
              <a:rPr lang="ru-RU" dirty="0" err="1"/>
              <a:t>навигацая</a:t>
            </a:r>
            <a:r>
              <a:rPr lang="ru-RU" dirty="0"/>
              <a:t> (</a:t>
            </a:r>
            <a:r>
              <a:rPr lang="ru-RU" dirty="0" err="1"/>
              <a:t>local</a:t>
            </a:r>
            <a:r>
              <a:rPr lang="ru-RU" dirty="0"/>
              <a:t> </a:t>
            </a:r>
            <a:r>
              <a:rPr lang="ru-RU" dirty="0" err="1"/>
              <a:t>navigation</a:t>
            </a:r>
            <a:r>
              <a:rPr lang="ru-RU" dirty="0"/>
              <a:t>),</a:t>
            </a:r>
          </a:p>
          <a:p>
            <a:pPr lvl="0"/>
            <a:r>
              <a:rPr lang="ru-RU" dirty="0"/>
              <a:t>вспомогательная </a:t>
            </a:r>
            <a:r>
              <a:rPr lang="ru-RU" dirty="0" err="1"/>
              <a:t>навигацая</a:t>
            </a:r>
            <a:r>
              <a:rPr lang="ru-RU" dirty="0"/>
              <a:t> (</a:t>
            </a:r>
            <a:r>
              <a:rPr lang="ru-RU" dirty="0" err="1"/>
              <a:t>utility</a:t>
            </a:r>
            <a:r>
              <a:rPr lang="ru-RU" dirty="0"/>
              <a:t> </a:t>
            </a:r>
            <a:r>
              <a:rPr lang="ru-RU" dirty="0" err="1"/>
              <a:t>navigation</a:t>
            </a:r>
            <a:r>
              <a:rPr lang="ru-RU" dirty="0"/>
              <a:t>),</a:t>
            </a:r>
          </a:p>
          <a:p>
            <a:pPr lvl="0"/>
            <a:r>
              <a:rPr lang="ru-RU" dirty="0"/>
              <a:t>фильтры категорий, ценовых границ и т. п. (</a:t>
            </a:r>
            <a:r>
              <a:rPr lang="ru-RU" dirty="0" err="1"/>
              <a:t>filters</a:t>
            </a:r>
            <a:r>
              <a:rPr lang="ru-RU" dirty="0"/>
              <a:t>),</a:t>
            </a:r>
          </a:p>
          <a:p>
            <a:pPr lvl="0"/>
            <a:r>
              <a:rPr lang="ru-RU" dirty="0"/>
              <a:t>ссылки по теме (</a:t>
            </a:r>
            <a:r>
              <a:rPr lang="ru-RU" dirty="0" err="1"/>
              <a:t>related</a:t>
            </a:r>
            <a:r>
              <a:rPr lang="ru-RU" dirty="0"/>
              <a:t> </a:t>
            </a:r>
            <a:r>
              <a:rPr lang="ru-RU" dirty="0" err="1"/>
              <a:t>links</a:t>
            </a:r>
            <a:r>
              <a:rPr lang="ru-RU" dirty="0"/>
              <a:t>),</a:t>
            </a:r>
          </a:p>
          <a:p>
            <a:pPr lvl="0"/>
            <a:r>
              <a:rPr lang="ru-RU" dirty="0"/>
              <a:t>футер (</a:t>
            </a:r>
            <a:r>
              <a:rPr lang="ru-RU" dirty="0" err="1"/>
              <a:t>fat</a:t>
            </a:r>
            <a:r>
              <a:rPr lang="ru-RU" dirty="0"/>
              <a:t> </a:t>
            </a:r>
            <a:r>
              <a:rPr lang="ru-RU" dirty="0" err="1"/>
              <a:t>footer</a:t>
            </a:r>
            <a:r>
              <a:rPr lang="ru-RU" dirty="0"/>
              <a:t>), дублирующий элементы глобальной, локальной и вспомогательной навигации в собственно «подвале» страницы.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554" name="Picture 2" descr="ÐÐ°Ð²Ð¸Ð³Ð°ÑÐ¸Ð¾Ð½Ð½ÑÐµ ÐºÐ¾Ð¼Ð¿Ð¾Ð½ÐµÐ½ÑÑ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43608" y="1"/>
            <a:ext cx="6350465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57200" y="404664"/>
            <a:ext cx="7239000" cy="6051072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ru-RU" b="1" i="1" dirty="0"/>
              <a:t>6 шагов по проектированию взаимодействия:</a:t>
            </a:r>
          </a:p>
          <a:p>
            <a:pPr>
              <a:buNone/>
            </a:pPr>
            <a:r>
              <a:rPr lang="ru-RU" i="1" dirty="0"/>
              <a:t>	1. Составить профиль посетителя</a:t>
            </a:r>
            <a:br>
              <a:rPr lang="ru-RU" i="1" dirty="0"/>
            </a:br>
            <a:r>
              <a:rPr lang="ru-RU" i="1" dirty="0"/>
              <a:t>2. Определить сценарии</a:t>
            </a:r>
            <a:br>
              <a:rPr lang="ru-RU" i="1" dirty="0"/>
            </a:br>
            <a:r>
              <a:rPr lang="ru-RU" i="1" dirty="0"/>
              <a:t>3. Создать карты путешествия потребителя</a:t>
            </a:r>
            <a:br>
              <a:rPr lang="ru-RU" i="1" dirty="0"/>
            </a:br>
            <a:r>
              <a:rPr lang="ru-RU" i="1" dirty="0"/>
              <a:t>4. Создать структурные схемы страниц</a:t>
            </a:r>
            <a:br>
              <a:rPr lang="ru-RU" i="1" dirty="0"/>
            </a:br>
            <a:r>
              <a:rPr lang="ru-RU" i="1" dirty="0"/>
              <a:t>5. Упростить процесс</a:t>
            </a:r>
            <a:br>
              <a:rPr lang="ru-RU" i="1" dirty="0"/>
            </a:br>
            <a:r>
              <a:rPr lang="ru-RU" i="1" dirty="0"/>
              <a:t>6. Ограничить выбор</a:t>
            </a:r>
            <a:endParaRPr lang="ru-RU" b="1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1.jpg"/>
          <p:cNvPicPr>
            <a:picLocks noChangeAspect="1"/>
          </p:cNvPicPr>
          <p:nvPr/>
        </p:nvPicPr>
        <p:blipFill>
          <a:blip r:embed="rId2" cstate="print"/>
          <a:srcRect r="-8411" b="6951"/>
          <a:stretch>
            <a:fillRect/>
          </a:stretch>
        </p:blipFill>
        <p:spPr>
          <a:xfrm>
            <a:off x="827584" y="-1"/>
            <a:ext cx="7632848" cy="6831775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 descr="2.jpg"/>
          <p:cNvPicPr>
            <a:picLocks noChangeAspect="1"/>
          </p:cNvPicPr>
          <p:nvPr/>
        </p:nvPicPr>
        <p:blipFill>
          <a:blip r:embed="rId2" cstate="print"/>
          <a:srcRect b="13251"/>
          <a:stretch>
            <a:fillRect/>
          </a:stretch>
        </p:blipFill>
        <p:spPr>
          <a:xfrm>
            <a:off x="611560" y="0"/>
            <a:ext cx="7344816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 descr="3.jpg"/>
          <p:cNvPicPr>
            <a:picLocks noChangeAspect="1"/>
          </p:cNvPicPr>
          <p:nvPr/>
        </p:nvPicPr>
        <p:blipFill>
          <a:blip r:embed="rId2" cstate="print"/>
          <a:srcRect b="7601"/>
          <a:stretch>
            <a:fillRect/>
          </a:stretch>
        </p:blipFill>
        <p:spPr>
          <a:xfrm>
            <a:off x="827584" y="0"/>
            <a:ext cx="72008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 descr="4.jpg"/>
          <p:cNvPicPr>
            <a:picLocks noChangeAspect="1"/>
          </p:cNvPicPr>
          <p:nvPr/>
        </p:nvPicPr>
        <p:blipFill>
          <a:blip r:embed="rId2" cstate="print"/>
          <a:srcRect b="20600"/>
          <a:stretch>
            <a:fillRect/>
          </a:stretch>
        </p:blipFill>
        <p:spPr>
          <a:xfrm>
            <a:off x="611560" y="-2637"/>
            <a:ext cx="711061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818" name="Picture 2" descr="ÐÐ°Ð¹ÑÑÐµÐ¹Ð¼Ñ, Ð¿ÑÐ¾ÑÐ¾ÑÐ¸Ð¿Ñ Ð¸ Ð¼Ð¾ÐºÐ°Ð¿Ñ â Ð² ÑÐµÐ¼ ÑÐ°Ð·Ð½Ð¸ÑÐ°?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404664"/>
            <a:ext cx="8955614" cy="532859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539552" y="260648"/>
            <a:ext cx="7239000" cy="4846320"/>
          </a:xfrm>
        </p:spPr>
        <p:txBody>
          <a:bodyPr/>
          <a:lstStyle/>
          <a:p>
            <a:r>
              <a:rPr lang="ru-RU" dirty="0"/>
              <a:t>В 1970-е годы, если вам требовалась помощь компьютера, вы должны были использовать интерфейс командной строки, выглядевший следующим образом:</a:t>
            </a:r>
          </a:p>
        </p:txBody>
      </p:sp>
      <p:pic>
        <p:nvPicPr>
          <p:cNvPr id="141314" name="Picture 2" descr="Ð§ÑÐ¾ ÑÐ°ÐºÐ¾Ðµ Ð¿Ð¾Ð»ÑÐ·Ð¾Ð²Ð°ÑÐµÐ»ÑÑÐºÐ¸Ð¹ Ð¸Ð½ÑÐµÑÑÐµÐ¹Ñ?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87623" y="1916832"/>
            <a:ext cx="6033385" cy="494116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 descr="5.jpg"/>
          <p:cNvPicPr>
            <a:picLocks noChangeAspect="1"/>
          </p:cNvPicPr>
          <p:nvPr/>
        </p:nvPicPr>
        <p:blipFill>
          <a:blip r:embed="rId2" cstate="print"/>
          <a:srcRect b="38450"/>
          <a:stretch>
            <a:fillRect/>
          </a:stretch>
        </p:blipFill>
        <p:spPr>
          <a:xfrm>
            <a:off x="0" y="382352"/>
            <a:ext cx="8149913" cy="6093296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 descr="2fDD-1VlXR4 (1).jpg"/>
          <p:cNvPicPr>
            <a:picLocks noChangeAspect="1"/>
          </p:cNvPicPr>
          <p:nvPr/>
        </p:nvPicPr>
        <p:blipFill>
          <a:blip r:embed="rId2" cstate="print"/>
          <a:srcRect b="19550"/>
          <a:stretch>
            <a:fillRect/>
          </a:stretch>
        </p:blipFill>
        <p:spPr>
          <a:xfrm>
            <a:off x="395536" y="0"/>
            <a:ext cx="7017806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57200" y="548680"/>
            <a:ext cx="7239000" cy="5907056"/>
          </a:xfrm>
        </p:spPr>
        <p:txBody>
          <a:bodyPr/>
          <a:lstStyle/>
          <a:p>
            <a:pPr>
              <a:buNone/>
            </a:pPr>
            <a:r>
              <a:rPr lang="en-US" b="1" dirty="0"/>
              <a:t>User Interface Design</a:t>
            </a:r>
            <a:r>
              <a:rPr lang="ru-RU" b="1" dirty="0"/>
              <a:t> или пользовательский интерфейс </a:t>
            </a:r>
            <a:r>
              <a:rPr lang="ru-RU" dirty="0"/>
              <a:t>– это более узкое понятие, включающее в себя определенный набор графически оформленных технических элементов (кнопки, </a:t>
            </a:r>
            <a:r>
              <a:rPr lang="ru-RU" dirty="0" err="1"/>
              <a:t>чекбоксы</a:t>
            </a:r>
            <a:r>
              <a:rPr lang="ru-RU" dirty="0"/>
              <a:t>, селекторы и другие поля). Его задача – помочь пользователю организовать взаимодействие с программой/сайтом.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57200" y="188640"/>
            <a:ext cx="7239000" cy="6669360"/>
          </a:xfrm>
        </p:spPr>
        <p:txBody>
          <a:bodyPr>
            <a:normAutofit fontScale="92500" lnSpcReduction="20000"/>
          </a:bodyPr>
          <a:lstStyle/>
          <a:p>
            <a:pPr>
              <a:buNone/>
            </a:pPr>
            <a:r>
              <a:rPr lang="ru-RU" b="1" dirty="0"/>
              <a:t>Правила </a:t>
            </a:r>
            <a:r>
              <a:rPr lang="en-US" b="1" dirty="0"/>
              <a:t>UI </a:t>
            </a:r>
            <a:r>
              <a:rPr lang="ru-RU" b="1" dirty="0"/>
              <a:t>дизайна</a:t>
            </a:r>
            <a:r>
              <a:rPr lang="ru-RU" dirty="0"/>
              <a:t>:</a:t>
            </a:r>
          </a:p>
          <a:p>
            <a:pPr lvl="0"/>
            <a:r>
              <a:rPr lang="ru-RU" dirty="0"/>
              <a:t> </a:t>
            </a:r>
            <a:r>
              <a:rPr lang="ru-RU" b="1" dirty="0"/>
              <a:t>Организованность элементов интерфейса.</a:t>
            </a:r>
            <a:r>
              <a:rPr lang="ru-RU" dirty="0"/>
              <a:t> Это означает, что они должны быть логически структурированы и взаимосвязаны.</a:t>
            </a:r>
          </a:p>
          <a:p>
            <a:pPr lvl="0"/>
            <a:r>
              <a:rPr lang="ru-RU" dirty="0"/>
              <a:t>  </a:t>
            </a:r>
            <a:r>
              <a:rPr lang="ru-RU" b="1" dirty="0"/>
              <a:t>Группировка элементов интерфейса.</a:t>
            </a:r>
            <a:r>
              <a:rPr lang="ru-RU" dirty="0"/>
              <a:t> Подразумевает объединение в группы логически связанных элементов (меню, формы).</a:t>
            </a:r>
          </a:p>
          <a:p>
            <a:pPr lvl="0"/>
            <a:r>
              <a:rPr lang="ru-RU" dirty="0"/>
              <a:t> </a:t>
            </a:r>
            <a:r>
              <a:rPr lang="ru-RU" b="1" dirty="0"/>
              <a:t>Выравнивание элементов интерфейса</a:t>
            </a:r>
            <a:r>
              <a:rPr lang="ru-RU" dirty="0"/>
              <a:t>. Сложно представить, что плохо выровненный интерфейс может быть для кого-то удобным!</a:t>
            </a:r>
          </a:p>
          <a:p>
            <a:pPr lvl="0"/>
            <a:r>
              <a:rPr lang="ru-RU" dirty="0"/>
              <a:t> </a:t>
            </a:r>
            <a:r>
              <a:rPr lang="ru-RU" b="1" dirty="0"/>
              <a:t>Единый стиль элементов интерфейса. </a:t>
            </a:r>
            <a:r>
              <a:rPr lang="ru-RU" dirty="0"/>
              <a:t>Стилевое оформление играет не последнюю роль, ведь именно оно сохраняется в памяти пользователя.</a:t>
            </a:r>
          </a:p>
          <a:p>
            <a:r>
              <a:rPr lang="ru-RU" dirty="0"/>
              <a:t> </a:t>
            </a:r>
            <a:r>
              <a:rPr lang="ru-RU" b="1" dirty="0"/>
              <a:t> Наличие свободного пространства.  </a:t>
            </a:r>
            <a:r>
              <a:rPr lang="ru-RU" dirty="0"/>
              <a:t>Это позволяет разграничивать информационные блоки, сосредотачивая внимание на чем-то одном.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Визуальный дизайнер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Визуальный дизайнер — это тот, кто </a:t>
            </a:r>
            <a:br>
              <a:rPr lang="ru-RU" dirty="0"/>
            </a:br>
            <a:r>
              <a:rPr lang="ru-RU" dirty="0"/>
              <a:t>сконцентрирован на создании красивых иконок, кнопок и визуальных элементов, а также на подборе подходящих шрифтов. Визуальные дизайнеры корпят над незначительными деталями, которых остальные не замечают.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Визуальный дизайнер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Визуальный дизайнер — это тот, кто </a:t>
            </a:r>
            <a:br>
              <a:rPr lang="ru-RU" dirty="0"/>
            </a:br>
            <a:r>
              <a:rPr lang="ru-RU" dirty="0"/>
              <a:t>сконцентрирован на создании красивых иконок, кнопок и визуальных элементов, а также на подборе подходящих шрифтов. Визуальные дизайнеры корпят над незначительными деталями, которых остальные не замечают.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Визуальный дизайнер</a:t>
            </a:r>
          </a:p>
        </p:txBody>
      </p:sp>
      <p:pic>
        <p:nvPicPr>
          <p:cNvPr id="5" name="Рисунок 4" descr="https://cdn-images-1.medium.com/max/1600/1*7k390Rr_6fIubk31S8x9mQ.jpe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43608" y="1772816"/>
            <a:ext cx="60960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Дизайнер взаимодействия (</a:t>
            </a:r>
            <a:r>
              <a:rPr lang="ru-RU" dirty="0" err="1"/>
              <a:t>моушн-дизайнер</a:t>
            </a:r>
            <a:r>
              <a:rPr lang="ru-RU" dirty="0"/>
              <a:t>)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В отличие от визуальных дизайнеров, которые имеют дело со статичными элементами, </a:t>
            </a:r>
            <a:r>
              <a:rPr lang="ru-RU" dirty="0" err="1"/>
              <a:t>моушн-дизайнеры</a:t>
            </a:r>
            <a:r>
              <a:rPr lang="ru-RU" dirty="0"/>
              <a:t> создают анимации внутри приложения. В сфере их компетенции все, </a:t>
            </a:r>
            <a:r>
              <a:rPr lang="ru-RU" b="1" dirty="0"/>
              <a:t>что делает интерфейс, когда к нему прикасается пользователь.</a:t>
            </a:r>
            <a:endParaRPr lang="ru-RU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Дизайнер взаимодействия (</a:t>
            </a:r>
            <a:r>
              <a:rPr lang="ru-RU" dirty="0" err="1"/>
              <a:t>моушн-дизайнер</a:t>
            </a:r>
            <a:r>
              <a:rPr lang="ru-RU" dirty="0"/>
              <a:t>)</a:t>
            </a:r>
          </a:p>
        </p:txBody>
      </p:sp>
      <p:pic>
        <p:nvPicPr>
          <p:cNvPr id="172034" name="Picture 2" descr="https://cdn-images-1.medium.com/max/1600/1*yAhM_sggdigrV22OA0-xfQ.gif"/>
          <p:cNvPicPr>
            <a:picLocks noChangeAspect="1" noChangeArrowheads="1" noCrop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567" y="1628800"/>
            <a:ext cx="6720747" cy="504056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UX-исследователь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UX-исследователь — мастер потребностей пользователя. Цель исследователя в том, чтобы ответить на 2 вопроса: “Кто наши пользователи?” и “Чего они хотят?”. Обычно это подразумевает опросы пользователей, исследование данных рынка и сбор информации.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539552" y="260648"/>
            <a:ext cx="7239000" cy="4846320"/>
          </a:xfrm>
        </p:spPr>
        <p:txBody>
          <a:bodyPr/>
          <a:lstStyle/>
          <a:p>
            <a:r>
              <a:rPr lang="ru-RU" dirty="0"/>
              <a:t> Персональный компьютер с самым первым графическим пользовательским интерфейсом (</a:t>
            </a:r>
            <a:r>
              <a:rPr lang="ru-RU" dirty="0" err="1"/>
              <a:t>Graphical</a:t>
            </a:r>
            <a:r>
              <a:rPr lang="ru-RU" dirty="0"/>
              <a:t> </a:t>
            </a:r>
            <a:r>
              <a:rPr lang="ru-RU" dirty="0" err="1"/>
              <a:t>User</a:t>
            </a:r>
            <a:r>
              <a:rPr lang="ru-RU" dirty="0"/>
              <a:t> </a:t>
            </a:r>
            <a:r>
              <a:rPr lang="ru-RU" dirty="0" err="1"/>
              <a:t>Interface</a:t>
            </a:r>
            <a:r>
              <a:rPr lang="ru-RU" dirty="0"/>
              <a:t>, GUI):</a:t>
            </a:r>
          </a:p>
        </p:txBody>
      </p:sp>
      <p:pic>
        <p:nvPicPr>
          <p:cNvPr id="142338" name="Picture 2" descr="ÐºÐ¾Ð¼Ð¿ÑÑÑÐµÑ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35695" y="1484784"/>
            <a:ext cx="5884523" cy="537321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err="1"/>
              <a:t>Фронтенд-разработчик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err="1"/>
              <a:t>Фронтенд-разработчики</a:t>
            </a:r>
            <a:r>
              <a:rPr lang="ru-RU" dirty="0"/>
              <a:t> отвечают за функциональную реализацию интерфейса продукта. Обычно UI-дизайнер вручает </a:t>
            </a:r>
            <a:r>
              <a:rPr lang="ru-RU" dirty="0" err="1"/>
              <a:t>фронтенд-разработчику</a:t>
            </a:r>
            <a:r>
              <a:rPr lang="ru-RU" dirty="0"/>
              <a:t> статичный макет, а тот преобразует его в рабочий интерактивный интерфейс. </a:t>
            </a:r>
            <a:r>
              <a:rPr lang="ru-RU" dirty="0" err="1"/>
              <a:t>Фронтенд-разработчики</a:t>
            </a:r>
            <a:r>
              <a:rPr lang="ru-RU" dirty="0"/>
              <a:t> еще отвечают за </a:t>
            </a:r>
            <a:r>
              <a:rPr lang="ru-RU" dirty="0" err="1"/>
              <a:t>кодинг</a:t>
            </a:r>
            <a:r>
              <a:rPr lang="ru-RU" dirty="0"/>
              <a:t> визуальных взаимодействий, которые придумывает </a:t>
            </a:r>
            <a:r>
              <a:rPr lang="ru-RU" dirty="0" err="1"/>
              <a:t>моушн-дизайнер</a:t>
            </a:r>
            <a:r>
              <a:rPr lang="ru-RU" dirty="0"/>
              <a:t>.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Продуктовый дизайнер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ru-RU" dirty="0"/>
              <a:t>Продуктовый дизайнер — это всеобъемлющий термин, описывающий дизайнера, который в целом задействован в создании продукта: как на визуальном уровне, так и на уровне ощущений. У роли продуктового дизайнера нет четкого определения, и она может меняться от компании к компании. Продуктовый дизайнер может иногда писать </a:t>
            </a:r>
            <a:r>
              <a:rPr lang="ru-RU" dirty="0" err="1"/>
              <a:t>фронтенд-код</a:t>
            </a:r>
            <a:r>
              <a:rPr lang="ru-RU" dirty="0"/>
              <a:t>, проводить исследования пользователей, проектировать интерфейсы или создавать визуальные элементы. С самого начала и до конца, продуктовый дизайнер помогает определить исходную проблему и обозначить этапы работы над ней, а затем он проектирует, тестирует и перебирает разные решения.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3 направления в дизайне интерфейсов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67544" y="1772816"/>
            <a:ext cx="7239000" cy="4846320"/>
          </a:xfrm>
        </p:spPr>
        <p:txBody>
          <a:bodyPr>
            <a:normAutofit/>
          </a:bodyPr>
          <a:lstStyle/>
          <a:p>
            <a:r>
              <a:rPr lang="ru-RU" dirty="0" err="1"/>
              <a:t>Скевоморфизм</a:t>
            </a:r>
            <a:endParaRPr lang="ru-RU" dirty="0"/>
          </a:p>
          <a:p>
            <a:r>
              <a:rPr lang="ru-RU" dirty="0"/>
              <a:t>Плоский дизайн (</a:t>
            </a:r>
            <a:r>
              <a:rPr lang="ru-RU" dirty="0" err="1"/>
              <a:t>флет</a:t>
            </a:r>
            <a:r>
              <a:rPr lang="ru-RU" dirty="0"/>
              <a:t> </a:t>
            </a:r>
            <a:r>
              <a:rPr lang="ru-RU" dirty="0" err="1"/>
              <a:t>дизайн</a:t>
            </a:r>
            <a:r>
              <a:rPr lang="ru-RU" dirty="0"/>
              <a:t>)</a:t>
            </a:r>
          </a:p>
          <a:p>
            <a:r>
              <a:rPr lang="ru-RU" dirty="0"/>
              <a:t>Материал дизайн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err="1"/>
              <a:t>Скевоморфизм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67544" y="1772816"/>
            <a:ext cx="7239000" cy="4846320"/>
          </a:xfrm>
        </p:spPr>
        <p:txBody>
          <a:bodyPr>
            <a:normAutofit/>
          </a:bodyPr>
          <a:lstStyle/>
          <a:p>
            <a:r>
              <a:rPr lang="ru-RU" b="1" dirty="0" err="1"/>
              <a:t>Скевоморфизм</a:t>
            </a:r>
            <a:r>
              <a:rPr lang="ru-RU" dirty="0"/>
              <a:t> Это физический орнамент, который скопирован с формы другого объекта, но изготовлен другими методами или с помощью других материалов. Проще говоря </a:t>
            </a:r>
            <a:r>
              <a:rPr lang="ru-RU" dirty="0" err="1"/>
              <a:t>скеворфизм</a:t>
            </a:r>
            <a:r>
              <a:rPr lang="ru-RU" dirty="0"/>
              <a:t> это одно из направлений дизайна, которое преподносит цифровой материал таким же, как и его физический аналог. Еще один синоним </a:t>
            </a:r>
            <a:r>
              <a:rPr lang="ru-RU" dirty="0" err="1"/>
              <a:t>скевоморфизма</a:t>
            </a:r>
            <a:r>
              <a:rPr lang="ru-RU" dirty="0"/>
              <a:t>, это реализм.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err="1"/>
              <a:t>Скевоморфизм</a:t>
            </a:r>
            <a:endParaRPr lang="ru-RU" dirty="0"/>
          </a:p>
        </p:txBody>
      </p:sp>
      <p:pic>
        <p:nvPicPr>
          <p:cNvPr id="177154" name="Picture 2" descr="Ð ÐµÑÐµ Ð¾Ð´Ð½Ð° ÑÐ¾ÑÐºÐ° Ð¡ÑÐ¸Ð²Ð° ÐÐ¶Ð¾Ð±ÑÐ°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220072" y="188640"/>
            <a:ext cx="3888432" cy="1944216"/>
          </a:xfrm>
          <a:prstGeom prst="rect">
            <a:avLst/>
          </a:prstGeom>
          <a:noFill/>
        </p:spPr>
      </p:pic>
      <p:pic>
        <p:nvPicPr>
          <p:cNvPr id="177156" name="Picture 4" descr="Ð¡ÑÐ°ÑÑÐ¹ iBooks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47664" y="2204864"/>
            <a:ext cx="5810250" cy="435292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err="1"/>
              <a:t>Скевоморфизм</a:t>
            </a:r>
            <a:endParaRPr lang="ru-RU" dirty="0"/>
          </a:p>
        </p:txBody>
      </p:sp>
      <p:pic>
        <p:nvPicPr>
          <p:cNvPr id="5" name="Рисунок 4" descr="Калькулятор для Macintosh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19672" y="1916832"/>
            <a:ext cx="5808980" cy="38550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544" y="0"/>
            <a:ext cx="7239000" cy="1143000"/>
          </a:xfrm>
        </p:spPr>
        <p:txBody>
          <a:bodyPr>
            <a:normAutofit/>
          </a:bodyPr>
          <a:lstStyle/>
          <a:p>
            <a:r>
              <a:rPr lang="ru-RU" dirty="0" err="1"/>
              <a:t>Скевоморфизм</a:t>
            </a:r>
            <a:endParaRPr lang="ru-RU" dirty="0"/>
          </a:p>
        </p:txBody>
      </p:sp>
      <p:pic>
        <p:nvPicPr>
          <p:cNvPr id="183298" name="Picture 2" descr="Ð§Ð°ÑÑ Breitli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39752" y="1340768"/>
            <a:ext cx="4610290" cy="551723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544" y="0"/>
            <a:ext cx="7239000" cy="1143000"/>
          </a:xfrm>
        </p:spPr>
        <p:txBody>
          <a:bodyPr>
            <a:normAutofit/>
          </a:bodyPr>
          <a:lstStyle/>
          <a:p>
            <a:r>
              <a:rPr lang="ru-RU" dirty="0" err="1"/>
              <a:t>Скевоморфизм</a:t>
            </a:r>
            <a:endParaRPr lang="ru-RU" dirty="0"/>
          </a:p>
        </p:txBody>
      </p:sp>
      <p:pic>
        <p:nvPicPr>
          <p:cNvPr id="4" name="Рисунок 3" descr="Видеоплеер QuickTime 4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1340768"/>
            <a:ext cx="8064896" cy="51533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544" y="0"/>
            <a:ext cx="7239000" cy="1143000"/>
          </a:xfrm>
        </p:spPr>
        <p:txBody>
          <a:bodyPr>
            <a:normAutofit/>
          </a:bodyPr>
          <a:lstStyle/>
          <a:p>
            <a:r>
              <a:rPr lang="ru-RU" dirty="0" err="1"/>
              <a:t>Скевоморфизм</a:t>
            </a:r>
            <a:endParaRPr lang="ru-RU" dirty="0"/>
          </a:p>
        </p:txBody>
      </p:sp>
      <p:pic>
        <p:nvPicPr>
          <p:cNvPr id="5" name="Рисунок 4" descr="Матовый металл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576" y="1556792"/>
            <a:ext cx="6840760" cy="50405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544" y="0"/>
            <a:ext cx="7239000" cy="1143000"/>
          </a:xfrm>
        </p:spPr>
        <p:txBody>
          <a:bodyPr>
            <a:normAutofit/>
          </a:bodyPr>
          <a:lstStyle/>
          <a:p>
            <a:r>
              <a:rPr lang="ru-RU" dirty="0" err="1"/>
              <a:t>Скевоморфизм</a:t>
            </a:r>
            <a:endParaRPr lang="ru-RU" dirty="0"/>
          </a:p>
        </p:txBody>
      </p:sp>
      <p:pic>
        <p:nvPicPr>
          <p:cNvPr id="185346" name="Picture 2" descr="D:\для лекций\Новая папка\21101741-14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940" y="1268760"/>
            <a:ext cx="7923436" cy="446353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539552" y="260648"/>
            <a:ext cx="7239000" cy="4846320"/>
          </a:xfrm>
        </p:spPr>
        <p:txBody>
          <a:bodyPr/>
          <a:lstStyle/>
          <a:p>
            <a:r>
              <a:rPr lang="ru-RU" dirty="0"/>
              <a:t>  </a:t>
            </a:r>
            <a:r>
              <a:rPr lang="ru-RU" dirty="0" err="1"/>
              <a:t>Macintosh</a:t>
            </a:r>
            <a:r>
              <a:rPr lang="ru-RU" dirty="0"/>
              <a:t>, стал первым коммерчески успешным </a:t>
            </a:r>
            <a:r>
              <a:rPr lang="ru-RU" dirty="0" err="1"/>
              <a:t>десктопным</a:t>
            </a:r>
            <a:r>
              <a:rPr lang="ru-RU" dirty="0"/>
              <a:t> компьютером. Он имел интерфейс с несколькими окнами и мышку, работавшую по принципу «наведи и кликни» (</a:t>
            </a:r>
            <a:r>
              <a:rPr lang="ru-RU" dirty="0" err="1"/>
              <a:t>point-and-click</a:t>
            </a:r>
            <a:r>
              <a:rPr lang="ru-RU" dirty="0"/>
              <a:t>).</a:t>
            </a:r>
          </a:p>
        </p:txBody>
      </p:sp>
      <p:pic>
        <p:nvPicPr>
          <p:cNvPr id="143362" name="Picture 2" descr="ÐÐ¾ÑÐ²Ð»ÐµÐ½Ð¸Ðµ GUI 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43808" y="2420888"/>
            <a:ext cx="4762500" cy="388620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544" y="0"/>
            <a:ext cx="7239000" cy="1143000"/>
          </a:xfrm>
        </p:spPr>
        <p:txBody>
          <a:bodyPr>
            <a:normAutofit/>
          </a:bodyPr>
          <a:lstStyle/>
          <a:p>
            <a:r>
              <a:rPr lang="ru-RU" dirty="0" err="1"/>
              <a:t>Скевоморфизм</a:t>
            </a:r>
            <a:endParaRPr lang="ru-RU" dirty="0"/>
          </a:p>
        </p:txBody>
      </p:sp>
      <p:pic>
        <p:nvPicPr>
          <p:cNvPr id="186370" name="Picture 2" descr="ÐÑÐ¸ÑÐ¸ÐºÐ°Â ÑÐºÐµÐ²Ð¾Ð¼Ð¾ÑÑÐ¸Ð·Ð¼Ð°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568" y="1268760"/>
            <a:ext cx="7056784" cy="529258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544" y="0"/>
            <a:ext cx="7239000" cy="1143000"/>
          </a:xfrm>
        </p:spPr>
        <p:txBody>
          <a:bodyPr>
            <a:normAutofit/>
          </a:bodyPr>
          <a:lstStyle/>
          <a:p>
            <a:r>
              <a:rPr lang="ru-RU" dirty="0" err="1"/>
              <a:t>Скевоморфизм</a:t>
            </a:r>
            <a:endParaRPr lang="ru-RU" dirty="0"/>
          </a:p>
        </p:txBody>
      </p:sp>
      <p:pic>
        <p:nvPicPr>
          <p:cNvPr id="189442" name="Picture 2" descr="Apple Watch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1268760"/>
            <a:ext cx="8576953" cy="482453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Изначально концепция плоского дизайна заключается в отказе от реализма — иллюзии трёхмерного изображения или объекта, которая достигается путём создания отражения, текстур, теней, и создании так называемого плоского дизайна с использованием простейших одноцветных элементов.</a:t>
            </a:r>
          </a:p>
        </p:txBody>
      </p:sp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467544" y="0"/>
            <a:ext cx="7239000" cy="1143000"/>
          </a:xfrm>
        </p:spPr>
        <p:txBody>
          <a:bodyPr>
            <a:normAutofit/>
          </a:bodyPr>
          <a:lstStyle/>
          <a:p>
            <a:r>
              <a:rPr lang="ru-RU" dirty="0"/>
              <a:t>плоский дизайн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467544" y="0"/>
            <a:ext cx="7239000" cy="1143000"/>
          </a:xfrm>
        </p:spPr>
        <p:txBody>
          <a:bodyPr>
            <a:normAutofit/>
          </a:bodyPr>
          <a:lstStyle/>
          <a:p>
            <a:r>
              <a:rPr lang="ru-RU" dirty="0"/>
              <a:t>плоский дизайн</a:t>
            </a:r>
          </a:p>
        </p:txBody>
      </p:sp>
      <p:pic>
        <p:nvPicPr>
          <p:cNvPr id="190466" name="Picture 2" descr="D:\для лекций\Новая папка\Y6o90vN7fCQ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300192" y="2420888"/>
            <a:ext cx="2442692" cy="2442692"/>
          </a:xfrm>
          <a:prstGeom prst="rect">
            <a:avLst/>
          </a:prstGeom>
          <a:noFill/>
        </p:spPr>
      </p:pic>
      <p:pic>
        <p:nvPicPr>
          <p:cNvPr id="190467" name="Picture 3" descr="D:\для лекций\Новая папка\flat-design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5536" y="1916832"/>
            <a:ext cx="5715000" cy="3429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467544" y="0"/>
            <a:ext cx="7239000" cy="1143000"/>
          </a:xfrm>
        </p:spPr>
        <p:txBody>
          <a:bodyPr>
            <a:normAutofit/>
          </a:bodyPr>
          <a:lstStyle/>
          <a:p>
            <a:r>
              <a:rPr lang="ru-RU" dirty="0"/>
              <a:t>плоский дизайн</a:t>
            </a:r>
          </a:p>
        </p:txBody>
      </p:sp>
      <p:pic>
        <p:nvPicPr>
          <p:cNvPr id="191494" name="Picture 6" descr="https://webformyself.com/wp-content/uploads/2016/478/14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59632" y="1772816"/>
            <a:ext cx="6000750" cy="337185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467544" y="0"/>
            <a:ext cx="7239000" cy="1143000"/>
          </a:xfrm>
        </p:spPr>
        <p:txBody>
          <a:bodyPr>
            <a:normAutofit/>
          </a:bodyPr>
          <a:lstStyle/>
          <a:p>
            <a:r>
              <a:rPr lang="ru-RU" dirty="0"/>
              <a:t>плоский дизайн</a:t>
            </a:r>
          </a:p>
        </p:txBody>
      </p:sp>
      <p:pic>
        <p:nvPicPr>
          <p:cNvPr id="191490" name="Picture 2" descr="40 ÐºÐ»Ð°ÑÑÐ½ÑÑ Ð¿ÑÐ¸Ð¼ÐµÑÐ¾Ð² Ð²ÐµÐ±-Ð´Ð¸Ð·Ð°Ð¹Ð½Ð° Ð² ÑÑÐ¸Ð»Ðµ Flat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268760"/>
            <a:ext cx="9043355" cy="439248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467544" y="0"/>
            <a:ext cx="7239000" cy="1143000"/>
          </a:xfrm>
        </p:spPr>
        <p:txBody>
          <a:bodyPr>
            <a:normAutofit/>
          </a:bodyPr>
          <a:lstStyle/>
          <a:p>
            <a:r>
              <a:rPr lang="ru-RU" dirty="0"/>
              <a:t>плоский дизайн</a:t>
            </a:r>
          </a:p>
        </p:txBody>
      </p:sp>
      <p:pic>
        <p:nvPicPr>
          <p:cNvPr id="194562" name="Picture 2" descr="40 ÐºÐ»Ð°ÑÑÐ½ÑÑ Ð¿ÑÐ¸Ð¼ÐµÑÐ¾Ð² Ð²ÐµÐ±-Ð´Ð¸Ð·Ð°Ð¹Ð½Ð° Ð² ÑÑÐ¸Ð»Ðµ Flat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1412776"/>
            <a:ext cx="8746851" cy="424847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467544" y="0"/>
            <a:ext cx="7239000" cy="1143000"/>
          </a:xfrm>
        </p:spPr>
        <p:txBody>
          <a:bodyPr>
            <a:normAutofit/>
          </a:bodyPr>
          <a:lstStyle/>
          <a:p>
            <a:r>
              <a:rPr lang="ru-RU" dirty="0"/>
              <a:t>плоский дизайн</a:t>
            </a:r>
          </a:p>
        </p:txBody>
      </p:sp>
      <p:pic>
        <p:nvPicPr>
          <p:cNvPr id="195586" name="Picture 2" descr="40 ÐºÐ»Ð°ÑÑÐ½ÑÑ Ð¿ÑÐ¸Ð¼ÐµÑÐ¾Ð² Ð²ÐµÐ±-Ð´Ð¸Ð·Ð°Ð¹Ð½Ð° Ð² ÑÑÐ¸Ð»Ðµ Flat"/>
          <p:cNvPicPr>
            <a:picLocks noChangeAspect="1" noChangeArrowheads="1"/>
          </p:cNvPicPr>
          <p:nvPr/>
        </p:nvPicPr>
        <p:blipFill>
          <a:blip r:embed="rId2" cstate="print"/>
          <a:srcRect r="7955"/>
          <a:stretch>
            <a:fillRect/>
          </a:stretch>
        </p:blipFill>
        <p:spPr bwMode="auto">
          <a:xfrm>
            <a:off x="251520" y="1556792"/>
            <a:ext cx="8460433" cy="446449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467544" y="0"/>
            <a:ext cx="7239000" cy="1143000"/>
          </a:xfrm>
        </p:spPr>
        <p:txBody>
          <a:bodyPr>
            <a:normAutofit/>
          </a:bodyPr>
          <a:lstStyle/>
          <a:p>
            <a:r>
              <a:rPr lang="ru-RU" dirty="0"/>
              <a:t>плоский дизайн</a:t>
            </a:r>
          </a:p>
        </p:txBody>
      </p:sp>
      <p:pic>
        <p:nvPicPr>
          <p:cNvPr id="196610" name="Picture 2" descr="40 ÐºÐ»Ð°ÑÑÐ½ÑÑ Ð¿ÑÐ¸Ð¼ÐµÑÐ¾Ð² Ð²ÐµÐ±-Ð´Ð¸Ð·Ð°Ð¹Ð½Ð° Ð² ÑÑÐ¸Ð»Ðµ Flat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340768"/>
            <a:ext cx="9191607" cy="446449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Главной целью разработчиков было создать многофункциональный визуальный язык, способный объединить классические принципы дизайна с техническими новинками. Другими словами — это единая среда, позволяющая унифицировать опыт взаимодействия без учета размеров используемого устройства и платформы.</a:t>
            </a:r>
          </a:p>
        </p:txBody>
      </p:sp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467544" y="0"/>
            <a:ext cx="7239000" cy="1143000"/>
          </a:xfrm>
        </p:spPr>
        <p:txBody>
          <a:bodyPr>
            <a:normAutofit/>
          </a:bodyPr>
          <a:lstStyle/>
          <a:p>
            <a:r>
              <a:rPr lang="ru-RU" dirty="0"/>
              <a:t>Материал дизайн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683568" y="1340768"/>
            <a:ext cx="7239000" cy="4846320"/>
          </a:xfrm>
        </p:spPr>
        <p:txBody>
          <a:bodyPr/>
          <a:lstStyle/>
          <a:p>
            <a:r>
              <a:rPr lang="en-US" b="1" dirty="0"/>
              <a:t>UX-</a:t>
            </a:r>
            <a:r>
              <a:rPr lang="ru-RU" b="1" dirty="0"/>
              <a:t>дизайнер</a:t>
            </a:r>
          </a:p>
          <a:p>
            <a:r>
              <a:rPr lang="en-US" b="1" dirty="0"/>
              <a:t>UI-</a:t>
            </a:r>
            <a:r>
              <a:rPr lang="ru-RU" b="1" dirty="0"/>
              <a:t>дизайнер (</a:t>
            </a:r>
            <a:r>
              <a:rPr lang="ru-RU" b="1" dirty="0" err="1"/>
              <a:t>дизайнер</a:t>
            </a:r>
            <a:r>
              <a:rPr lang="ru-RU" b="1" dirty="0"/>
              <a:t> интерфейсов)</a:t>
            </a:r>
          </a:p>
          <a:p>
            <a:r>
              <a:rPr lang="ru-RU" b="1" dirty="0"/>
              <a:t>Визуальный дизайнер (графический дизайнер)</a:t>
            </a:r>
          </a:p>
          <a:p>
            <a:r>
              <a:rPr lang="ru-RU" b="1" dirty="0"/>
              <a:t>Дизайнер взаимодействия (</a:t>
            </a:r>
            <a:r>
              <a:rPr lang="ru-RU" b="1" dirty="0" err="1"/>
              <a:t>моушн-дизайнер</a:t>
            </a:r>
            <a:r>
              <a:rPr lang="ru-RU" b="1" dirty="0"/>
              <a:t>)</a:t>
            </a:r>
          </a:p>
          <a:p>
            <a:r>
              <a:rPr lang="en-US" b="1" dirty="0"/>
              <a:t>UX-</a:t>
            </a:r>
            <a:r>
              <a:rPr lang="ru-RU" b="1" dirty="0"/>
              <a:t>исследователь (Исследователь пользователей)</a:t>
            </a:r>
          </a:p>
          <a:p>
            <a:r>
              <a:rPr lang="ru-RU" b="1" dirty="0" err="1"/>
              <a:t>Фронтенд-разработчик</a:t>
            </a:r>
            <a:r>
              <a:rPr lang="ru-RU" b="1" dirty="0"/>
              <a:t> (</a:t>
            </a:r>
            <a:r>
              <a:rPr lang="en-US" b="1" dirty="0"/>
              <a:t>UI-</a:t>
            </a:r>
            <a:r>
              <a:rPr lang="ru-RU" b="1" dirty="0"/>
              <a:t>разработчик)</a:t>
            </a:r>
          </a:p>
          <a:p>
            <a:r>
              <a:rPr lang="ru-RU" b="1" dirty="0"/>
              <a:t>Продуктовый дизайнер</a:t>
            </a:r>
          </a:p>
          <a:p>
            <a:endParaRPr lang="ru-RU" b="1" dirty="0"/>
          </a:p>
        </p:txBody>
      </p:sp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467544" y="188640"/>
            <a:ext cx="7239000" cy="1143000"/>
          </a:xfrm>
        </p:spPr>
        <p:txBody>
          <a:bodyPr>
            <a:normAutofit fontScale="90000"/>
          </a:bodyPr>
          <a:lstStyle/>
          <a:p>
            <a:r>
              <a:rPr lang="ru-RU" dirty="0" err="1"/>
              <a:t>дИзайнеры</a:t>
            </a:r>
            <a:r>
              <a:rPr lang="ru-RU" dirty="0"/>
              <a:t>, занимающиеся разработкой интерфейсов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467544" y="0"/>
            <a:ext cx="7239000" cy="1143000"/>
          </a:xfrm>
        </p:spPr>
        <p:txBody>
          <a:bodyPr>
            <a:normAutofit/>
          </a:bodyPr>
          <a:lstStyle/>
          <a:p>
            <a:r>
              <a:rPr lang="ru-RU" dirty="0"/>
              <a:t>Материал дизайн</a:t>
            </a:r>
          </a:p>
        </p:txBody>
      </p:sp>
      <p:pic>
        <p:nvPicPr>
          <p:cNvPr id="199682" name="Picture 2" descr="Material Design 2.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1628800"/>
            <a:ext cx="8533284" cy="426664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467544" y="0"/>
            <a:ext cx="7239000" cy="1143000"/>
          </a:xfrm>
        </p:spPr>
        <p:txBody>
          <a:bodyPr>
            <a:normAutofit/>
          </a:bodyPr>
          <a:lstStyle/>
          <a:p>
            <a:r>
              <a:rPr lang="ru-RU" dirty="0"/>
              <a:t>Материал дизайн</a:t>
            </a:r>
          </a:p>
        </p:txBody>
      </p:sp>
      <p:pic>
        <p:nvPicPr>
          <p:cNvPr id="197634" name="Picture 2" descr="ÐÑÐµ, ÑÑÐ¾ Ð²Ð°Ð¼ Ð½ÑÐ¶Ð½Ð¾ Ð·Ð½Ð°ÑÑ Ð¾ Material Design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1295382"/>
            <a:ext cx="7416824" cy="556261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467544" y="0"/>
            <a:ext cx="7239000" cy="1143000"/>
          </a:xfrm>
        </p:spPr>
        <p:txBody>
          <a:bodyPr>
            <a:normAutofit/>
          </a:bodyPr>
          <a:lstStyle/>
          <a:p>
            <a:r>
              <a:rPr lang="ru-RU" dirty="0"/>
              <a:t>Материал дизайн</a:t>
            </a:r>
          </a:p>
        </p:txBody>
      </p:sp>
      <p:pic>
        <p:nvPicPr>
          <p:cNvPr id="201730" name="Picture 2" descr="ÐÐ½Ð¸Ð¼Ð°ÑÐ¸Ñ Ð² Material Design"/>
          <p:cNvPicPr>
            <a:picLocks noChangeAspect="1" noChangeArrowheads="1" noCrop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584" y="1268760"/>
            <a:ext cx="7187952" cy="539096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754" name="Picture 2" descr="ÐÐ½Ð¸Ð¼Ð°ÑÐ¸Ñ Ð² Material Design"/>
          <p:cNvPicPr>
            <a:picLocks noChangeAspect="1" noChangeArrowheads="1" noCrop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764704"/>
            <a:ext cx="7620000" cy="5715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778" name="Picture 2" descr="Ð¿Ð°Ð»Ð¸ÑÑÐ°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052736"/>
            <a:ext cx="8105423" cy="460851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02" name="Picture 2" descr="https://techinfographics.com/wp-content/uploads/2015/07/material-design-principles-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1340768"/>
            <a:ext cx="7848872" cy="441499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467544" y="0"/>
            <a:ext cx="7239000" cy="1143000"/>
          </a:xfrm>
        </p:spPr>
        <p:txBody>
          <a:bodyPr>
            <a:normAutofit/>
          </a:bodyPr>
          <a:lstStyle/>
          <a:p>
            <a:r>
              <a:rPr lang="ru-RU" dirty="0"/>
              <a:t>НЕОМОРФИЗМ</a:t>
            </a:r>
          </a:p>
        </p:txBody>
      </p:sp>
      <p:pic>
        <p:nvPicPr>
          <p:cNvPr id="1030" name="Picture 6" descr="http://figmaweb.ru/wp-content/uploads/2020/02/Neumorphism-shadow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340768"/>
            <a:ext cx="8028384" cy="4253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274010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467544" y="0"/>
            <a:ext cx="7239000" cy="1143000"/>
          </a:xfrm>
        </p:spPr>
        <p:txBody>
          <a:bodyPr>
            <a:normAutofit/>
          </a:bodyPr>
          <a:lstStyle/>
          <a:p>
            <a:r>
              <a:rPr lang="ru-RU" dirty="0"/>
              <a:t>НЕОМОРФИЗМ</a:t>
            </a:r>
          </a:p>
        </p:txBody>
      </p:sp>
      <p:pic>
        <p:nvPicPr>
          <p:cNvPr id="3074" name="Picture 2" descr="https://say-hi.me/wp-content/uploads/2020/02/Neumorphism-dead-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1414"/>
            <a:ext cx="9172552" cy="6879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447066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467544" y="0"/>
            <a:ext cx="7239000" cy="1143000"/>
          </a:xfrm>
        </p:spPr>
        <p:txBody>
          <a:bodyPr>
            <a:normAutofit/>
          </a:bodyPr>
          <a:lstStyle/>
          <a:p>
            <a:r>
              <a:rPr lang="ru-RU" dirty="0"/>
              <a:t>НЕОМОРФИЗМ</a:t>
            </a:r>
          </a:p>
        </p:txBody>
      </p:sp>
      <p:pic>
        <p:nvPicPr>
          <p:cNvPr id="5122" name="Picture 2" descr="https://websitedesign-usa.com/wp-content/uploads/2020/05/20-amazing-examples-of-neumorphism-new-design-trends-202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1701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50388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467544" y="0"/>
            <a:ext cx="7239000" cy="1143000"/>
          </a:xfrm>
        </p:spPr>
        <p:txBody>
          <a:bodyPr>
            <a:normAutofit/>
          </a:bodyPr>
          <a:lstStyle/>
          <a:p>
            <a:r>
              <a:rPr lang="ru-RU" dirty="0"/>
              <a:t>НЕОМОРФИЗМ</a:t>
            </a:r>
          </a:p>
        </p:txBody>
      </p:sp>
      <p:pic>
        <p:nvPicPr>
          <p:cNvPr id="1028" name="Picture 4" descr="https://mir-s3-cdn-cf.behance.net/projects/original/3a0d7691895105.Y3JvcCwxNDAwLDEwOTUsMCwyM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867" y="1268760"/>
            <a:ext cx="6278216" cy="5381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21311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95536" y="1124744"/>
            <a:ext cx="7239000" cy="4846320"/>
          </a:xfrm>
        </p:spPr>
        <p:txBody>
          <a:bodyPr/>
          <a:lstStyle/>
          <a:p>
            <a:r>
              <a:rPr lang="ru-RU" dirty="0"/>
              <a:t>В </a:t>
            </a:r>
            <a:r>
              <a:rPr lang="ru-RU" dirty="0" err="1"/>
              <a:t>ИТ-отрасли</a:t>
            </a:r>
            <a:r>
              <a:rPr lang="ru-RU" dirty="0"/>
              <a:t> достаточно много направлений связанных с дизайном. Самые распространённые из них — дизайнеры, скрытые за аббревиатурами UX и UI.</a:t>
            </a:r>
          </a:p>
        </p:txBody>
      </p:sp>
      <p:pic>
        <p:nvPicPr>
          <p:cNvPr id="140290" name="Picture 2" descr="https://javarush.ru/api/1.0/rest/images/1293665/070e9b53-5080-4226-9071-5b4aea5352f4?size=102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584" y="3284984"/>
            <a:ext cx="6762750" cy="28575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467544" y="0"/>
            <a:ext cx="7239000" cy="1143000"/>
          </a:xfrm>
        </p:spPr>
        <p:txBody>
          <a:bodyPr>
            <a:normAutofit/>
          </a:bodyPr>
          <a:lstStyle/>
          <a:p>
            <a:r>
              <a:rPr lang="ru-RU" dirty="0"/>
              <a:t>НЕОМОРФИЗМ</a:t>
            </a:r>
          </a:p>
        </p:txBody>
      </p:sp>
      <p:pic>
        <p:nvPicPr>
          <p:cNvPr id="4098" name="Picture 2" descr="https://design4users.com/wp-content/uploads/2020/05/music-player-app-design.png.pagespeed.ce.W0Atjok1C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510386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467544" y="0"/>
            <a:ext cx="7239000" cy="1143000"/>
          </a:xfrm>
        </p:spPr>
        <p:txBody>
          <a:bodyPr>
            <a:normAutofit/>
          </a:bodyPr>
          <a:lstStyle/>
          <a:p>
            <a:r>
              <a:rPr lang="ru-RU" dirty="0"/>
              <a:t>НЕОМОРФИЗМ</a:t>
            </a:r>
          </a:p>
        </p:txBody>
      </p:sp>
      <p:pic>
        <p:nvPicPr>
          <p:cNvPr id="6146" name="Picture 2" descr="https://mir-s3-cdn-cf.behance.net/project_modules/max_1200/edfbf385397197.5d7a5cad1f259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106"/>
            <a:ext cx="9150023" cy="6854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153244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467544" y="0"/>
            <a:ext cx="7239000" cy="1143000"/>
          </a:xfrm>
        </p:spPr>
        <p:txBody>
          <a:bodyPr>
            <a:normAutofit/>
          </a:bodyPr>
          <a:lstStyle/>
          <a:p>
            <a:r>
              <a:rPr lang="ru-RU" dirty="0"/>
              <a:t>НЕОМОРФИЗМ</a:t>
            </a:r>
          </a:p>
        </p:txBody>
      </p:sp>
      <p:pic>
        <p:nvPicPr>
          <p:cNvPr id="1026" name="Picture 2" descr="https://forum.blocsapp.com/uploads/db8018/original/2X/4/4049409a84174410f894993f3a2d97b7e6218a9c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196752"/>
            <a:ext cx="7630205" cy="5544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68124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57200" y="404664"/>
            <a:ext cx="7239000" cy="6051072"/>
          </a:xfrm>
        </p:spPr>
        <p:txBody>
          <a:bodyPr>
            <a:normAutofit lnSpcReduction="10000"/>
          </a:bodyPr>
          <a:lstStyle/>
          <a:p>
            <a:r>
              <a:rPr lang="ru-RU" b="1" dirty="0">
                <a:solidFill>
                  <a:srgbClr val="FF0000"/>
                </a:solidFill>
              </a:rPr>
              <a:t>UX</a:t>
            </a:r>
            <a:r>
              <a:rPr lang="ru-RU" dirty="0"/>
              <a:t> — это </a:t>
            </a:r>
            <a:r>
              <a:rPr lang="ru-RU" b="1" dirty="0" err="1"/>
              <a:t>User</a:t>
            </a:r>
            <a:r>
              <a:rPr lang="ru-RU" b="1" dirty="0"/>
              <a:t> </a:t>
            </a:r>
            <a:r>
              <a:rPr lang="ru-RU" b="1" dirty="0" err="1"/>
              <a:t>Experience</a:t>
            </a:r>
            <a:r>
              <a:rPr lang="ru-RU" dirty="0"/>
              <a:t> (дословно: «опыт пользователя»). То есть это то, какой опыт/впечатление получает пользователь от работы с вашим интерфейсом. Удается ли ему достичь цели и на сколько просто или сложно это сделать.</a:t>
            </a:r>
          </a:p>
          <a:p>
            <a:r>
              <a:rPr lang="ru-RU" b="1" dirty="0">
                <a:solidFill>
                  <a:srgbClr val="FF0000"/>
                </a:solidFill>
              </a:rPr>
              <a:t>UI</a:t>
            </a:r>
            <a:r>
              <a:rPr lang="ru-RU" dirty="0"/>
              <a:t> — это </a:t>
            </a:r>
            <a:r>
              <a:rPr lang="ru-RU" b="1" dirty="0" err="1"/>
              <a:t>User</a:t>
            </a:r>
            <a:r>
              <a:rPr lang="ru-RU" b="1" dirty="0"/>
              <a:t> </a:t>
            </a:r>
            <a:r>
              <a:rPr lang="ru-RU" b="1" dirty="0" err="1"/>
              <a:t>Interface</a:t>
            </a:r>
            <a:r>
              <a:rPr lang="ru-RU" dirty="0"/>
              <a:t> (дословно «пользовательский интерфейс») — то, как выглядит интерфейс и то, какие физические характеристики приобретает. Определяет, какого цвета будет ваше «изделие», удобно ли будет человеку попадать пальцем в кнопочки, читабельным ли будет текст и тому подобное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544" y="188640"/>
            <a:ext cx="7239000" cy="1143000"/>
          </a:xfrm>
        </p:spPr>
        <p:txBody>
          <a:bodyPr>
            <a:normAutofit/>
          </a:bodyPr>
          <a:lstStyle/>
          <a:p>
            <a:r>
              <a:rPr lang="ru-RU" sz="2800" dirty="0"/>
              <a:t>UX/UI дизайн не относится только к смартфонам и </a:t>
            </a:r>
            <a:r>
              <a:rPr lang="ru-RU" sz="2800" dirty="0" err="1"/>
              <a:t>веб-сайтам</a:t>
            </a:r>
            <a:r>
              <a:rPr lang="ru-RU" sz="2800" dirty="0"/>
              <a:t>.</a:t>
            </a:r>
          </a:p>
        </p:txBody>
      </p:sp>
      <p:pic>
        <p:nvPicPr>
          <p:cNvPr id="144386" name="Picture 2" descr="ÐÑÐ¸ÑÐ¼Ð¾Ð¼ÐµÑÑ Ð¨Ð¸ÐºÐºÐ°ÑÐ´Ð°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584" y="1556792"/>
            <a:ext cx="6477000" cy="439102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Изящная">
  <a:themeElements>
    <a:clrScheme name="Серая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Изящная">
      <a:majorFont>
        <a:latin typeface="Trebuchet MS"/>
        <a:ea typeface=""/>
        <a:cs typeface=""/>
        <a:font script="Jpan" typeface="HG丸ｺﾞｼｯｸM-PRO"/>
        <a:font script="Hang" typeface="HY그래픽M"/>
        <a:font script="Hans" typeface="黑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rebuchet MS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Изящная">
      <a:fillStyleLst>
        <a:solidFill>
          <a:schemeClr val="phClr"/>
        </a:solidFill>
        <a:gradFill rotWithShape="1">
          <a:gsLst>
            <a:gs pos="0">
              <a:schemeClr val="phClr">
                <a:tint val="15000"/>
                <a:satMod val="250000"/>
              </a:schemeClr>
            </a:gs>
            <a:gs pos="49000">
              <a:schemeClr val="phClr">
                <a:tint val="50000"/>
                <a:satMod val="200000"/>
              </a:schemeClr>
            </a:gs>
            <a:gs pos="49100">
              <a:schemeClr val="phClr">
                <a:tint val="64000"/>
                <a:satMod val="160000"/>
              </a:schemeClr>
            </a:gs>
            <a:gs pos="92000">
              <a:schemeClr val="phClr">
                <a:tint val="50000"/>
                <a:satMod val="200000"/>
              </a:schemeClr>
            </a:gs>
            <a:gs pos="100000">
              <a:schemeClr val="phClr">
                <a:tint val="43000"/>
                <a:satMod val="19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4000"/>
              </a:schemeClr>
            </a:gs>
            <a:gs pos="49000">
              <a:schemeClr val="phClr">
                <a:tint val="96000"/>
                <a:shade val="84000"/>
                <a:satMod val="110000"/>
              </a:schemeClr>
            </a:gs>
            <a:gs pos="49100">
              <a:schemeClr val="phClr">
                <a:shade val="55000"/>
                <a:satMod val="150000"/>
              </a:schemeClr>
            </a:gs>
            <a:gs pos="92000">
              <a:schemeClr val="phClr">
                <a:tint val="98000"/>
                <a:shade val="90000"/>
                <a:satMod val="128000"/>
              </a:schemeClr>
            </a:gs>
            <a:gs pos="100000">
              <a:schemeClr val="phClr">
                <a:tint val="90000"/>
                <a:shade val="97000"/>
                <a:satMod val="128000"/>
              </a:schemeClr>
            </a:gs>
          </a:gsLst>
          <a:lin ang="5400000" scaled="1"/>
        </a:gradFill>
      </a:fillStyleLst>
      <a:lnStyleLst>
        <a:ln w="11430" cap="flat" cmpd="sng" algn="ctr">
          <a:solidFill>
            <a:schemeClr val="phClr"/>
          </a:solidFill>
          <a:prstDash val="solid"/>
        </a:ln>
        <a:ln w="40000" cap="flat" cmpd="sng" algn="ctr">
          <a:solidFill>
            <a:schemeClr val="phClr"/>
          </a:solidFill>
          <a:prstDash val="solid"/>
        </a:ln>
        <a:ln w="31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chemeClr val="phClr">
                <a:shade val="30000"/>
                <a:satMod val="150000"/>
                <a:alpha val="38000"/>
              </a:schemeClr>
            </a:outerShdw>
          </a:effectLst>
        </a:effectStyle>
        <a:effectStyle>
          <a:effectLst>
            <a:outerShdw blurRad="39000" dist="25400" dir="5400000" rotWithShape="0">
              <a:schemeClr val="phClr">
                <a:shade val="33000"/>
                <a:alpha val="83000"/>
              </a:schemeClr>
            </a:outerShdw>
          </a:effectLst>
        </a:effectStyle>
        <a:effectStyle>
          <a:effectLst>
            <a:outerShdw blurRad="39000" dist="25400" dir="5400000" rotWithShape="0">
              <a:schemeClr val="phClr">
                <a:shade val="33000"/>
                <a:alpha val="83000"/>
              </a:scheme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500000"/>
            </a:lightRig>
          </a:scene3d>
          <a:sp3d extrusionH="127000" prstMaterial="powder">
            <a:bevelT w="50800" h="635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78000"/>
                <a:satMod val="220000"/>
              </a:schemeClr>
            </a:gs>
            <a:gs pos="100000">
              <a:schemeClr val="phClr">
                <a:shade val="35000"/>
                <a:satMod val="155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80000"/>
              </a:schemeClr>
              <a:schemeClr val="phClr">
                <a:tint val="500"/>
                <a:satMod val="150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Opulent</Template>
  <TotalTime>244</TotalTime>
  <Words>1460</Words>
  <Application>Microsoft Office PowerPoint</Application>
  <PresentationFormat>Экран (4:3)</PresentationFormat>
  <Paragraphs>114</Paragraphs>
  <Slides>72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72</vt:i4>
      </vt:variant>
    </vt:vector>
  </HeadingPairs>
  <TitlesOfParts>
    <vt:vector size="76" baseType="lpstr">
      <vt:lpstr>Trebuchet MS</vt:lpstr>
      <vt:lpstr>Wingdings</vt:lpstr>
      <vt:lpstr>Wingdings 2</vt:lpstr>
      <vt:lpstr>Изящная</vt:lpstr>
      <vt:lpstr>Презентация PowerPoint</vt:lpstr>
      <vt:lpstr>Интерфейс</vt:lpstr>
      <vt:lpstr>Презентация PowerPoint</vt:lpstr>
      <vt:lpstr>Презентация PowerPoint</vt:lpstr>
      <vt:lpstr>Презентация PowerPoint</vt:lpstr>
      <vt:lpstr>дИзайнеры, занимающиеся разработкой интерфейсов</vt:lpstr>
      <vt:lpstr>Презентация PowerPoint</vt:lpstr>
      <vt:lpstr>Презентация PowerPoint</vt:lpstr>
      <vt:lpstr>UX/UI дизайн не относится только к смартфонам и веб-сайтам.</vt:lpstr>
      <vt:lpstr>UX/UI дизайн не относится только к смартфонам и веб-сайтам.</vt:lpstr>
      <vt:lpstr>UX/UI дизайн и области применения</vt:lpstr>
      <vt:lpstr>Презентация PowerPoint</vt:lpstr>
      <vt:lpstr>Презентация PowerPoint</vt:lpstr>
      <vt:lpstr>UX/UI дизайн и области применения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Визуальный дизайнер</vt:lpstr>
      <vt:lpstr>Визуальный дизайнер</vt:lpstr>
      <vt:lpstr>Визуальный дизайнер</vt:lpstr>
      <vt:lpstr>Дизайнер взаимодействия (моушн-дизайнер)</vt:lpstr>
      <vt:lpstr>Дизайнер взаимодействия (моушн-дизайнер)</vt:lpstr>
      <vt:lpstr>UX-исследователь</vt:lpstr>
      <vt:lpstr>Фронтенд-разработчик</vt:lpstr>
      <vt:lpstr>Продуктовый дизайнер</vt:lpstr>
      <vt:lpstr>3 направления в дизайне интерфейсов</vt:lpstr>
      <vt:lpstr>Скевоморфизм</vt:lpstr>
      <vt:lpstr>Скевоморфизм</vt:lpstr>
      <vt:lpstr>Скевоморфизм</vt:lpstr>
      <vt:lpstr>Скевоморфизм</vt:lpstr>
      <vt:lpstr>Скевоморфизм</vt:lpstr>
      <vt:lpstr>Скевоморфизм</vt:lpstr>
      <vt:lpstr>Скевоморфизм</vt:lpstr>
      <vt:lpstr>Скевоморфизм</vt:lpstr>
      <vt:lpstr>Скевоморфизм</vt:lpstr>
      <vt:lpstr>плоский дизайн</vt:lpstr>
      <vt:lpstr>плоский дизайн</vt:lpstr>
      <vt:lpstr>плоский дизайн</vt:lpstr>
      <vt:lpstr>плоский дизайн</vt:lpstr>
      <vt:lpstr>плоский дизайн</vt:lpstr>
      <vt:lpstr>плоский дизайн</vt:lpstr>
      <vt:lpstr>плоский дизайн</vt:lpstr>
      <vt:lpstr>Материал дизайн</vt:lpstr>
      <vt:lpstr>Материал дизайн</vt:lpstr>
      <vt:lpstr>Материал дизайн</vt:lpstr>
      <vt:lpstr>Материал дизайн</vt:lpstr>
      <vt:lpstr>Презентация PowerPoint</vt:lpstr>
      <vt:lpstr>Презентация PowerPoint</vt:lpstr>
      <vt:lpstr>Презентация PowerPoint</vt:lpstr>
      <vt:lpstr>НЕОМОРФИЗМ</vt:lpstr>
      <vt:lpstr>НЕОМОРФИЗМ</vt:lpstr>
      <vt:lpstr>НЕОМОРФИЗМ</vt:lpstr>
      <vt:lpstr>НЕОМОРФИЗМ</vt:lpstr>
      <vt:lpstr>НЕОМОРФИЗМ</vt:lpstr>
      <vt:lpstr>НЕОМОРФИЗМ</vt:lpstr>
      <vt:lpstr>НЕОМОРФИЗМ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Слайд 1</dc:title>
  <dc:creator>Пользователь</dc:creator>
  <cp:lastModifiedBy>Али Вайсс Хассан</cp:lastModifiedBy>
  <cp:revision>62</cp:revision>
  <dcterms:created xsi:type="dcterms:W3CDTF">2018-10-21T17:07:45Z</dcterms:created>
  <dcterms:modified xsi:type="dcterms:W3CDTF">2025-10-31T04:16:17Z</dcterms:modified>
</cp:coreProperties>
</file>